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6" r:id="rId2"/>
    <p:sldMasterId id="2147483718" r:id="rId3"/>
    <p:sldMasterId id="2147483689" r:id="rId4"/>
    <p:sldMasterId id="2147483672" r:id="rId5"/>
  </p:sldMasterIdLst>
  <p:notesMasterIdLst>
    <p:notesMasterId r:id="rId84"/>
  </p:notes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 id="308" r:id="rId40"/>
    <p:sldId id="311" r:id="rId41"/>
    <p:sldId id="294" r:id="rId42"/>
    <p:sldId id="295" r:id="rId43"/>
    <p:sldId id="296" r:id="rId44"/>
    <p:sldId id="298" r:id="rId45"/>
    <p:sldId id="297" r:id="rId46"/>
    <p:sldId id="299" r:id="rId47"/>
    <p:sldId id="300" r:id="rId48"/>
    <p:sldId id="301" r:id="rId49"/>
    <p:sldId id="302" r:id="rId50"/>
    <p:sldId id="303" r:id="rId51"/>
    <p:sldId id="304" r:id="rId52"/>
    <p:sldId id="305" r:id="rId53"/>
    <p:sldId id="306" r:id="rId54"/>
    <p:sldId id="307" r:id="rId55"/>
    <p:sldId id="309" r:id="rId56"/>
    <p:sldId id="310" r:id="rId57"/>
    <p:sldId id="313" r:id="rId58"/>
    <p:sldId id="326" r:id="rId59"/>
    <p:sldId id="314" r:id="rId60"/>
    <p:sldId id="315" r:id="rId61"/>
    <p:sldId id="316" r:id="rId62"/>
    <p:sldId id="317" r:id="rId63"/>
    <p:sldId id="318" r:id="rId64"/>
    <p:sldId id="322" r:id="rId65"/>
    <p:sldId id="343" r:id="rId66"/>
    <p:sldId id="344" r:id="rId67"/>
    <p:sldId id="345" r:id="rId68"/>
    <p:sldId id="327" r:id="rId69"/>
    <p:sldId id="328" r:id="rId70"/>
    <p:sldId id="329" r:id="rId71"/>
    <p:sldId id="330" r:id="rId72"/>
    <p:sldId id="331" r:id="rId73"/>
    <p:sldId id="332" r:id="rId74"/>
    <p:sldId id="333" r:id="rId75"/>
    <p:sldId id="334" r:id="rId76"/>
    <p:sldId id="335" r:id="rId77"/>
    <p:sldId id="336" r:id="rId78"/>
    <p:sldId id="337" r:id="rId79"/>
    <p:sldId id="339" r:id="rId80"/>
    <p:sldId id="340" r:id="rId81"/>
    <p:sldId id="342" r:id="rId82"/>
    <p:sldId id="341"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DA301-D936-44BD-9C57-C2495E8F2F32}" type="datetimeFigureOut">
              <a:rPr lang="en-IN" smtClean="0"/>
              <a:pPr/>
              <a:t>24-09-2019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B0EEE-BBB6-44DC-A2FF-8E0FEA9AE2A9}" type="slidenum">
              <a:rPr lang="en-IN" smtClean="0"/>
              <a:pPr/>
              <a:t>‹#›</a:t>
            </a:fld>
            <a:endParaRPr lang="en-IN"/>
          </a:p>
        </p:txBody>
      </p:sp>
    </p:spTree>
    <p:extLst>
      <p:ext uri="{BB962C8B-B14F-4D97-AF65-F5344CB8AC3E}">
        <p14:creationId xmlns:p14="http://schemas.microsoft.com/office/powerpoint/2010/main" val="616745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D1B0EEE-BBB6-44DC-A2FF-8E0FEA9AE2A9}" type="slidenum">
              <a:rPr lang="en-IN" smtClean="0"/>
              <a:pPr/>
              <a:t>5</a:t>
            </a:fld>
            <a:endParaRPr lang="en-IN"/>
          </a:p>
        </p:txBody>
      </p:sp>
    </p:spTree>
    <p:extLst>
      <p:ext uri="{BB962C8B-B14F-4D97-AF65-F5344CB8AC3E}">
        <p14:creationId xmlns:p14="http://schemas.microsoft.com/office/powerpoint/2010/main" val="284422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C345D1CF-C192-46BB-A2BB-73F9C1F0A41C}"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7E65E-E0C1-406F-85D1-23BFD086323A}" type="datetimeFigureOut">
              <a:rPr lang="en-US" smtClean="0"/>
              <a:t>24-Sep-19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133548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7E65E-E0C1-406F-85D1-23BFD086323A}" type="datetimeFigureOut">
              <a:rPr lang="en-US" smtClean="0"/>
              <a:t>24-Sep-19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293053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7E65E-E0C1-406F-85D1-23BFD086323A}" type="datetimeFigureOut">
              <a:rPr lang="en-US" smtClean="0"/>
              <a:t>24-Sep-19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2470914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17E65E-E0C1-406F-85D1-23BFD086323A}" type="datetimeFigureOut">
              <a:rPr lang="en-US" smtClean="0"/>
              <a:t>24-Sep-19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2483269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17E65E-E0C1-406F-85D1-23BFD086323A}" type="datetimeFigureOut">
              <a:rPr lang="en-US" smtClean="0"/>
              <a:t>24-Sep-19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48805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7E65E-E0C1-406F-85D1-23BFD086323A}" type="datetimeFigureOut">
              <a:rPr lang="en-US" smtClean="0"/>
              <a:t>24-Sep-19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1321364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7E65E-E0C1-406F-85D1-23BFD086323A}" type="datetimeFigureOut">
              <a:rPr lang="en-US" smtClean="0"/>
              <a:t>24-Sep-19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2636019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7E65E-E0C1-406F-85D1-23BFD086323A}" type="datetimeFigureOut">
              <a:rPr lang="en-US" smtClean="0"/>
              <a:t>24-Sep-19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258842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7E65E-E0C1-406F-85D1-23BFD086323A}" type="datetimeFigureOut">
              <a:rPr lang="en-US" smtClean="0"/>
              <a:t>24-Sep-19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2831125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7E65E-E0C1-406F-85D1-23BFD086323A}" type="datetimeFigureOut">
              <a:rPr lang="en-US" smtClean="0"/>
              <a:t>24-Sep-19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956151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7E65E-E0C1-406F-85D1-23BFD086323A}" type="datetimeFigureOut">
              <a:rPr lang="en-US" smtClean="0"/>
              <a:t>24-Sep-19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3F61-1E47-4068-BC93-0BD087592DB2}" type="slidenum">
              <a:rPr lang="en-US" smtClean="0"/>
              <a:t>‹#›</a:t>
            </a:fld>
            <a:endParaRPr lang="en-US"/>
          </a:p>
        </p:txBody>
      </p:sp>
    </p:spTree>
    <p:extLst>
      <p:ext uri="{BB962C8B-B14F-4D97-AF65-F5344CB8AC3E}">
        <p14:creationId xmlns:p14="http://schemas.microsoft.com/office/powerpoint/2010/main" val="72779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3" y="2514601"/>
            <a:ext cx="668654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1913" y="4777386"/>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2" y="4323817"/>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3" y="4529547"/>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11454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dvd">
    <p:spTree>
      <p:nvGrpSpPr>
        <p:cNvPr id="1" name=""/>
        <p:cNvGrpSpPr/>
        <p:nvPr/>
      </p:nvGrpSpPr>
      <p:grpSpPr>
        <a:xfrm>
          <a:off x="0" y="0"/>
          <a:ext cx="0" cy="0"/>
          <a:chOff x="0" y="0"/>
          <a:chExt cx="0" cy="0"/>
        </a:xfrm>
      </p:grpSpPr>
      <p:sp>
        <p:nvSpPr>
          <p:cNvPr id="2" name="Title 1"/>
          <p:cNvSpPr>
            <a:spLocks noGrp="1"/>
          </p:cNvSpPr>
          <p:nvPr>
            <p:ph type="title"/>
          </p:nvPr>
        </p:nvSpPr>
        <p:spPr>
          <a:xfrm>
            <a:off x="1944697" y="624110"/>
            <a:ext cx="6683765" cy="1280890"/>
          </a:xfrm>
          <a:solidFill>
            <a:srgbClr val="92D050"/>
          </a:solidFill>
        </p:spPr>
        <p:txBody>
          <a:bodyPr>
            <a:normAutofit/>
          </a:bodyPr>
          <a:lstStyle>
            <a:lvl1pPr>
              <a:defRPr lang="en-US" sz="3600" b="1" i="1" u="sng" kern="1200" dirty="0">
                <a:ln w="0"/>
                <a:solidFill>
                  <a:srgbClr val="FFFF00"/>
                </a:solidFill>
                <a:effectLst>
                  <a:reflection blurRad="6350" stA="53000" endA="300" endPos="35500" dir="5400000" sy="-90000" algn="bl" rotWithShape="0"/>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941909" y="2133600"/>
            <a:ext cx="6686550" cy="4173682"/>
          </a:xfrm>
        </p:spPr>
        <p:txBody>
          <a:bodyPr/>
          <a:lstStyle>
            <a:lvl1pPr marL="0" indent="0" algn="l" defTabSz="457200" rtl="0" eaLnBrk="1" latinLnBrk="0" hangingPunct="1">
              <a:spcBef>
                <a:spcPts val="1000"/>
              </a:spcBef>
              <a:spcAft>
                <a:spcPts val="0"/>
              </a:spcAft>
              <a:buClr>
                <a:schemeClr val="accent1"/>
              </a:buClr>
              <a:buFont typeface="Wingdings" panose="05000000000000000000" pitchFamily="2" charset="2"/>
              <a:buChar char="Ø"/>
              <a:defRPr lang="en-US" sz="2200" i="1" kern="1200" dirty="0" smtClean="0">
                <a:solidFill>
                  <a:srgbClr val="0070C0"/>
                </a:solidFill>
                <a:latin typeface="+mn-lt"/>
                <a:ea typeface="+mn-ea"/>
                <a:cs typeface="+mn-cs"/>
              </a:defRPr>
            </a:lvl1pPr>
            <a:lvl2pPr marL="457200" indent="0">
              <a:buNone/>
              <a:defRPr/>
            </a:lvl2pPr>
          </a:lstStyle>
          <a:p>
            <a:pPr lvl="0"/>
            <a:r>
              <a:rPr lang="en-US" dirty="0" err="1" smtClean="0"/>
              <a:t>Kjlji</a:t>
            </a:r>
            <a:endParaRPr lang="en-US" dirty="0" smtClean="0"/>
          </a:p>
          <a:p>
            <a:pPr lvl="0"/>
            <a:r>
              <a:rPr lang="en-US" dirty="0" err="1" smtClean="0"/>
              <a:t>Opkiop</a:t>
            </a:r>
            <a:endParaRPr lang="en-US" dirty="0" smtClean="0"/>
          </a:p>
          <a:p>
            <a:pPr lvl="0"/>
            <a:r>
              <a:rPr lang="en-US" dirty="0" err="1" smtClean="0"/>
              <a:t>Iop;io</a:t>
            </a:r>
            <a:endParaRPr lang="en-US" dirty="0" smtClean="0"/>
          </a:p>
          <a:p>
            <a:pPr lvl="0"/>
            <a:r>
              <a:rPr lang="en-US" dirty="0" err="1" smtClean="0"/>
              <a:t>Iop</a:t>
            </a:r>
            <a:r>
              <a:rPr lang="en-US" dirty="0" smtClean="0"/>
              <a:t>[</a:t>
            </a:r>
            <a:r>
              <a:rPr lang="en-US" dirty="0" err="1" smtClean="0"/>
              <a:t>iop</a:t>
            </a:r>
            <a:endParaRPr lang="en-US" dirty="0" smtClean="0"/>
          </a:p>
          <a:p>
            <a:pPr lvl="0"/>
            <a:endParaRPr lang="en-US" dirty="0" smtClean="0"/>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5447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3" y="2058750"/>
            <a:ext cx="668654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3"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6"/>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195906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3" y="78778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425760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5"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3" y="78778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30024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14929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24876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345D1CF-C192-46BB-A2BB-73F9C1F0A41C}"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3" y="446088"/>
            <a:ext cx="26288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95"/>
            <a:ext cx="38862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3"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64223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30302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3"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3"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6"/>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91375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5"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3"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3" y="3244146"/>
            <a:ext cx="584825" cy="365125"/>
          </a:xfrm>
        </p:spPr>
        <p:txBody>
          <a:bodyPr/>
          <a:lstStyle/>
          <a:p>
            <a:fld id="{7A61D515-2A4D-46CA-A69E-6B8B9DFF52F9}"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2562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60777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5"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7A61D515-2A4D-46CA-A69E-6B8B9DFF52F9}"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11873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3" y="627407"/>
            <a:ext cx="668654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2"/>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3" y="4983094"/>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47476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02776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2" y="627412"/>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12"/>
            <a:ext cx="485775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54135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2" y="2514601"/>
            <a:ext cx="668654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1912" y="4777384"/>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2" y="4323815"/>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2" y="452954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11454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dvd">
    <p:spTree>
      <p:nvGrpSpPr>
        <p:cNvPr id="1" name=""/>
        <p:cNvGrpSpPr/>
        <p:nvPr/>
      </p:nvGrpSpPr>
      <p:grpSpPr>
        <a:xfrm>
          <a:off x="0" y="0"/>
          <a:ext cx="0" cy="0"/>
          <a:chOff x="0" y="0"/>
          <a:chExt cx="0" cy="0"/>
        </a:xfrm>
      </p:grpSpPr>
      <p:sp>
        <p:nvSpPr>
          <p:cNvPr id="2" name="Title 1"/>
          <p:cNvSpPr>
            <a:spLocks noGrp="1"/>
          </p:cNvSpPr>
          <p:nvPr>
            <p:ph type="title"/>
          </p:nvPr>
        </p:nvSpPr>
        <p:spPr>
          <a:xfrm>
            <a:off x="1944696" y="624110"/>
            <a:ext cx="6683765" cy="1280890"/>
          </a:xfrm>
          <a:solidFill>
            <a:srgbClr val="92D050"/>
          </a:solidFill>
        </p:spPr>
        <p:txBody>
          <a:bodyPr>
            <a:normAutofit/>
          </a:bodyPr>
          <a:lstStyle>
            <a:lvl1pPr>
              <a:defRPr lang="en-US" sz="3600" b="1" i="1" u="sng" kern="1200" dirty="0">
                <a:ln w="0"/>
                <a:solidFill>
                  <a:srgbClr val="FFFF00"/>
                </a:solidFill>
                <a:effectLst>
                  <a:reflection blurRad="6350" stA="53000" endA="300" endPos="35500" dir="5400000" sy="-90000" algn="bl" rotWithShape="0"/>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941909" y="2133600"/>
            <a:ext cx="6686550" cy="4173682"/>
          </a:xfrm>
        </p:spPr>
        <p:txBody>
          <a:bodyPr/>
          <a:lstStyle>
            <a:lvl1pPr marL="0" indent="0" algn="l" defTabSz="457200" rtl="0" eaLnBrk="1" latinLnBrk="0" hangingPunct="1">
              <a:spcBef>
                <a:spcPts val="1000"/>
              </a:spcBef>
              <a:spcAft>
                <a:spcPts val="0"/>
              </a:spcAft>
              <a:buClr>
                <a:schemeClr val="accent1"/>
              </a:buClr>
              <a:buFont typeface="Wingdings" panose="05000000000000000000" pitchFamily="2" charset="2"/>
              <a:buChar char="Ø"/>
              <a:defRPr lang="en-US" sz="2200" i="1" kern="1200" dirty="0" smtClean="0">
                <a:solidFill>
                  <a:srgbClr val="0070C0"/>
                </a:solidFill>
                <a:latin typeface="+mn-lt"/>
                <a:ea typeface="+mn-ea"/>
                <a:cs typeface="+mn-cs"/>
              </a:defRPr>
            </a:lvl1pPr>
            <a:lvl2pPr marL="457200" indent="0">
              <a:buNone/>
              <a:defRPr/>
            </a:lvl2pPr>
          </a:lstStyle>
          <a:p>
            <a:pPr lvl="0"/>
            <a:r>
              <a:rPr lang="en-US" dirty="0" err="1" smtClean="0"/>
              <a:t>Kjlji</a:t>
            </a:r>
            <a:endParaRPr lang="en-US" dirty="0" smtClean="0"/>
          </a:p>
          <a:p>
            <a:pPr lvl="0"/>
            <a:r>
              <a:rPr lang="en-US" dirty="0" err="1" smtClean="0"/>
              <a:t>Opkiop</a:t>
            </a:r>
            <a:endParaRPr lang="en-US" dirty="0" smtClean="0"/>
          </a:p>
          <a:p>
            <a:pPr lvl="0"/>
            <a:r>
              <a:rPr lang="en-US" dirty="0" err="1" smtClean="0"/>
              <a:t>Iop;io</a:t>
            </a:r>
            <a:endParaRPr lang="en-US" dirty="0" smtClean="0"/>
          </a:p>
          <a:p>
            <a:pPr lvl="0"/>
            <a:r>
              <a:rPr lang="en-US" dirty="0" err="1" smtClean="0"/>
              <a:t>Iop</a:t>
            </a:r>
            <a:r>
              <a:rPr lang="en-US" dirty="0" smtClean="0"/>
              <a:t>[</a:t>
            </a:r>
            <a:r>
              <a:rPr lang="en-US" dirty="0" err="1" smtClean="0"/>
              <a:t>iop</a:t>
            </a:r>
            <a:endParaRPr lang="en-US" dirty="0" smtClean="0"/>
          </a:p>
          <a:p>
            <a:pPr lvl="0"/>
            <a:endParaRPr lang="en-US" dirty="0" smtClean="0"/>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5447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2" y="2058750"/>
            <a:ext cx="668654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2"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2" y="3244144"/>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195906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2" y="78778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425760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4"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2" y="78778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30024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14929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24876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2" y="446088"/>
            <a:ext cx="26288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93"/>
            <a:ext cx="38862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2"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64223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92"/>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30302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2"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2"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2" y="3244144"/>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91375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4"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2"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2" y="3244144"/>
            <a:ext cx="584825" cy="365125"/>
          </a:xfrm>
        </p:spPr>
        <p:txBody>
          <a:bodyPr/>
          <a:lstStyle/>
          <a:p>
            <a:fld id="{7A61D515-2A4D-46CA-A69E-6B8B9DFF52F9}"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2562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92"/>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60777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4"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3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92"/>
            <a:ext cx="584825" cy="365125"/>
          </a:xfrm>
        </p:spPr>
        <p:txBody>
          <a:bodyPr/>
          <a:lstStyle/>
          <a:p>
            <a:fld id="{7A61D515-2A4D-46CA-A69E-6B8B9DFF52F9}"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11873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2" y="627407"/>
            <a:ext cx="668654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30"/>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2" y="4983092"/>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47476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02776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1" y="627410"/>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10"/>
            <a:ext cx="485775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9"/>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54135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1" y="2514601"/>
            <a:ext cx="668654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1911" y="4777382"/>
            <a:ext cx="668654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7" name="Freeform 6"/>
          <p:cNvSpPr/>
          <p:nvPr/>
        </p:nvSpPr>
        <p:spPr bwMode="auto">
          <a:xfrm>
            <a:off x="1" y="4323813"/>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1" y="4529543"/>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11454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dvd">
    <p:spTree>
      <p:nvGrpSpPr>
        <p:cNvPr id="1" name=""/>
        <p:cNvGrpSpPr/>
        <p:nvPr/>
      </p:nvGrpSpPr>
      <p:grpSpPr>
        <a:xfrm>
          <a:off x="0" y="0"/>
          <a:ext cx="0" cy="0"/>
          <a:chOff x="0" y="0"/>
          <a:chExt cx="0" cy="0"/>
        </a:xfrm>
      </p:grpSpPr>
      <p:sp>
        <p:nvSpPr>
          <p:cNvPr id="2" name="Title 1"/>
          <p:cNvSpPr>
            <a:spLocks noGrp="1"/>
          </p:cNvSpPr>
          <p:nvPr>
            <p:ph type="title"/>
          </p:nvPr>
        </p:nvSpPr>
        <p:spPr>
          <a:xfrm>
            <a:off x="1944695" y="624110"/>
            <a:ext cx="6683765" cy="1280890"/>
          </a:xfrm>
          <a:solidFill>
            <a:srgbClr val="92D050"/>
          </a:solidFill>
        </p:spPr>
        <p:txBody>
          <a:bodyPr>
            <a:normAutofit/>
          </a:bodyPr>
          <a:lstStyle>
            <a:lvl1pPr>
              <a:defRPr lang="en-US" sz="3600" b="1" i="1" u="sng" kern="1200" dirty="0">
                <a:ln w="0"/>
                <a:solidFill>
                  <a:srgbClr val="FFFF00"/>
                </a:solidFill>
                <a:effectLst>
                  <a:reflection blurRad="6350" stA="53000" endA="300" endPos="35500" dir="5400000" sy="-90000" algn="bl" rotWithShape="0"/>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941909" y="2133600"/>
            <a:ext cx="6686550" cy="4173682"/>
          </a:xfrm>
        </p:spPr>
        <p:txBody>
          <a:bodyPr/>
          <a:lstStyle>
            <a:lvl1pPr marL="0" indent="0" algn="l" defTabSz="457200" rtl="0" eaLnBrk="1" latinLnBrk="0" hangingPunct="1">
              <a:spcBef>
                <a:spcPts val="1000"/>
              </a:spcBef>
              <a:spcAft>
                <a:spcPts val="0"/>
              </a:spcAft>
              <a:buClr>
                <a:schemeClr val="accent1"/>
              </a:buClr>
              <a:buFont typeface="Wingdings" panose="05000000000000000000" pitchFamily="2" charset="2"/>
              <a:buChar char="Ø"/>
              <a:defRPr lang="en-US" sz="2200" i="1" kern="1200" dirty="0" smtClean="0">
                <a:solidFill>
                  <a:srgbClr val="0070C0"/>
                </a:solidFill>
                <a:latin typeface="+mn-lt"/>
                <a:ea typeface="+mn-ea"/>
                <a:cs typeface="+mn-cs"/>
              </a:defRPr>
            </a:lvl1pPr>
            <a:lvl2pPr marL="457200" indent="0">
              <a:buNone/>
              <a:defRPr/>
            </a:lvl2pPr>
          </a:lstStyle>
          <a:p>
            <a:pPr lvl="0"/>
            <a:r>
              <a:rPr lang="en-US" dirty="0" err="1" smtClean="0"/>
              <a:t>Kjlji</a:t>
            </a:r>
            <a:endParaRPr lang="en-US" dirty="0" smtClean="0"/>
          </a:p>
          <a:p>
            <a:pPr lvl="0"/>
            <a:r>
              <a:rPr lang="en-US" dirty="0" err="1" smtClean="0"/>
              <a:t>Opkiop</a:t>
            </a:r>
            <a:endParaRPr lang="en-US" dirty="0" smtClean="0"/>
          </a:p>
          <a:p>
            <a:pPr lvl="0"/>
            <a:r>
              <a:rPr lang="en-US" dirty="0" err="1" smtClean="0"/>
              <a:t>Iop;io</a:t>
            </a:r>
            <a:endParaRPr lang="en-US" dirty="0" smtClean="0"/>
          </a:p>
          <a:p>
            <a:pPr lvl="0"/>
            <a:r>
              <a:rPr lang="en-US" dirty="0" err="1" smtClean="0"/>
              <a:t>Iop</a:t>
            </a:r>
            <a:r>
              <a:rPr lang="en-US" dirty="0" smtClean="0"/>
              <a:t>[</a:t>
            </a:r>
            <a:r>
              <a:rPr lang="en-US" dirty="0" err="1" smtClean="0"/>
              <a:t>iop</a:t>
            </a:r>
            <a:endParaRPr lang="en-US" dirty="0" smtClean="0"/>
          </a:p>
          <a:p>
            <a:pPr lvl="0"/>
            <a:endParaRPr lang="en-US" dirty="0" smtClean="0"/>
          </a:p>
        </p:txBody>
      </p:sp>
      <p:sp>
        <p:nvSpPr>
          <p:cNvPr id="8"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54474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1" y="2058750"/>
            <a:ext cx="668654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1" y="3530129"/>
            <a:ext cx="668654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3244142"/>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1959064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1" y="78778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4257602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1" y="1972703"/>
            <a:ext cx="299454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3" y="1969475"/>
            <a:ext cx="299925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2"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1" y="787785"/>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30024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7"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14929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24876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446088"/>
            <a:ext cx="26288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2259" y="446091"/>
            <a:ext cx="38862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1" y="1598613"/>
            <a:ext cx="26288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64223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330302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1" y="609600"/>
            <a:ext cx="668654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1"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3244142"/>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91375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3"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60" y="3505200"/>
            <a:ext cx="5652416"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1911" y="4354046"/>
            <a:ext cx="668654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31781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1" y="3244142"/>
            <a:ext cx="584825" cy="365125"/>
          </a:xfrm>
        </p:spPr>
        <p:txBody>
          <a:bodyPr/>
          <a:lstStyle/>
          <a:p>
            <a:fld id="{7A61D515-2A4D-46CA-A69E-6B8B9DFF52F9}" type="slidenum">
              <a:rPr lang="en-US" smtClean="0"/>
              <a:pPr/>
              <a:t>‹#›</a:t>
            </a:fld>
            <a:endParaRPr lang="en-US"/>
          </a:p>
        </p:txBody>
      </p:sp>
      <p:sp>
        <p:nvSpPr>
          <p:cNvPr id="14" name="TextBox 13"/>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42562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3"/>
            <a:ext cx="668655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60777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3" y="609600"/>
            <a:ext cx="62954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7A61D515-2A4D-46CA-A69E-6B8B9DFF52F9}" type="slidenum">
              <a:rPr lang="en-US" smtClean="0"/>
              <a:pPr/>
              <a:t>‹#›</a:t>
            </a:fld>
            <a:endParaRPr lang="en-US"/>
          </a:p>
        </p:txBody>
      </p:sp>
      <p:sp>
        <p:nvSpPr>
          <p:cNvPr id="17" name="TextBox 16"/>
          <p:cNvSpPr txBox="1"/>
          <p:nvPr/>
        </p:nvSpPr>
        <p:spPr>
          <a:xfrm>
            <a:off x="1850739" y="648005"/>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8336139" y="2905306"/>
            <a:ext cx="457200" cy="584776"/>
          </a:xfrm>
          <a:prstGeom prst="rect">
            <a:avLst/>
          </a:prstGeom>
        </p:spPr>
        <p:txBody>
          <a:bodyPr vert="horz" lIns="91440" tIns="45720" rIns="91440" bIns="45720"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11873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1" y="627407"/>
            <a:ext cx="668654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3141" y="491172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1" y="4983090"/>
            <a:ext cx="584825" cy="365125"/>
          </a:xfrm>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47476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02776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10" y="627408"/>
            <a:ext cx="16557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627408"/>
            <a:ext cx="485775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3141" y="714378"/>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A61D515-2A4D-46CA-A69E-6B8B9DFF52F9}" type="slidenum">
              <a:rPr lang="en-US" smtClean="0"/>
              <a:pPr/>
              <a:t>‹#›</a:t>
            </a:fld>
            <a:endParaRPr lang="en-US"/>
          </a:p>
        </p:txBody>
      </p:sp>
    </p:spTree>
    <p:extLst>
      <p:ext uri="{BB962C8B-B14F-4D97-AF65-F5344CB8AC3E}">
        <p14:creationId xmlns:p14="http://schemas.microsoft.com/office/powerpoint/2010/main" val="2541358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345D1CF-C192-46BB-A2BB-73F9C1F0A41C}"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38F24E5-FFC2-47ED-BFFA-1C6C0A40AD24}" type="datetimeFigureOut">
              <a:rPr lang="en-IN" smtClean="0"/>
              <a:pPr/>
              <a:t>24-09-2019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C345D1CF-C192-46BB-A2BB-73F9C1F0A41C}" type="slidenum">
              <a:rPr lang="en-IN" smtClean="0"/>
              <a:pPr/>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38F24E5-FFC2-47ED-BFFA-1C6C0A40AD24}" type="datetimeFigureOut">
              <a:rPr lang="en-IN" smtClean="0"/>
              <a:pPr/>
              <a:t>24-09-2019</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345D1CF-C192-46BB-A2BB-73F9C1F0A41C}" type="slidenum">
              <a:rPr lang="en-IN" smtClean="0"/>
              <a:pPr/>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7E65E-E0C1-406F-85D1-23BFD086323A}" type="datetimeFigureOut">
              <a:rPr lang="en-US" smtClean="0"/>
              <a:t>24-Sep-19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33F61-1E47-4068-BC93-0BD087592DB2}" type="slidenum">
              <a:rPr lang="en-US" smtClean="0"/>
              <a:t>‹#›</a:t>
            </a:fld>
            <a:endParaRPr lang="en-US"/>
          </a:p>
        </p:txBody>
      </p:sp>
    </p:spTree>
    <p:extLst>
      <p:ext uri="{BB962C8B-B14F-4D97-AF65-F5344CB8AC3E}">
        <p14:creationId xmlns:p14="http://schemas.microsoft.com/office/powerpoint/2010/main" val="369507154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6"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3"/>
          </p:nvPr>
        </p:nvSpPr>
        <p:spPr>
          <a:xfrm>
            <a:off x="1941912" y="6135813"/>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2" y="787785"/>
            <a:ext cx="584825" cy="365125"/>
          </a:xfrm>
          <a:prstGeom prst="rect">
            <a:avLst/>
          </a:prstGeom>
        </p:spPr>
        <p:txBody>
          <a:bodyPr vert="horz" lIns="91440" tIns="45720" rIns="91440" bIns="45720" rtlCol="0" anchor="ctr"/>
          <a:lstStyle>
            <a:lvl1pPr algn="r">
              <a:defRPr sz="2000">
                <a:solidFill>
                  <a:srgbClr val="FEFFFF"/>
                </a:solidFill>
              </a:defRPr>
            </a:lvl1pPr>
          </a:lstStyle>
          <a:p>
            <a:fld id="{7A61D515-2A4D-46CA-A69E-6B8B9DFF52F9}" type="slidenum">
              <a:rPr lang="en-US" smtClean="0"/>
              <a:pPr/>
              <a:t>‹#›</a:t>
            </a:fld>
            <a:endParaRPr lang="en-US"/>
          </a:p>
        </p:txBody>
      </p:sp>
    </p:spTree>
    <p:extLst>
      <p:ext uri="{BB962C8B-B14F-4D97-AF65-F5344CB8AC3E}">
        <p14:creationId xmlns:p14="http://schemas.microsoft.com/office/powerpoint/2010/main" val="167178093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2"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5"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3"/>
          </p:nvPr>
        </p:nvSpPr>
        <p:spPr>
          <a:xfrm>
            <a:off x="1941911" y="6135811"/>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1" y="787785"/>
            <a:ext cx="584825" cy="365125"/>
          </a:xfrm>
          <a:prstGeom prst="rect">
            <a:avLst/>
          </a:prstGeom>
        </p:spPr>
        <p:txBody>
          <a:bodyPr vert="horz" lIns="91440" tIns="45720" rIns="91440" bIns="45720" rtlCol="0" anchor="ctr"/>
          <a:lstStyle>
            <a:lvl1pPr algn="r">
              <a:defRPr sz="2000">
                <a:solidFill>
                  <a:srgbClr val="FEFFFF"/>
                </a:solidFill>
              </a:defRPr>
            </a:lvl1pPr>
          </a:lstStyle>
          <a:p>
            <a:fld id="{7A61D515-2A4D-46CA-A69E-6B8B9DFF52F9}" type="slidenum">
              <a:rPr lang="en-US" smtClean="0"/>
              <a:pPr/>
              <a:t>‹#›</a:t>
            </a:fld>
            <a:endParaRPr lang="en-US"/>
          </a:p>
        </p:txBody>
      </p:sp>
    </p:spTree>
    <p:extLst>
      <p:ext uri="{BB962C8B-B14F-4D97-AF65-F5344CB8AC3E}">
        <p14:creationId xmlns:p14="http://schemas.microsoft.com/office/powerpoint/2010/main" val="16717809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F5FEE74-B48C-4D60-83BF-674E291855A3}" type="datetimeFigureOut">
              <a:rPr lang="en-US" smtClean="0">
                <a:solidFill>
                  <a:prstClr val="black">
                    <a:tint val="75000"/>
                  </a:prstClr>
                </a:solidFill>
              </a:rPr>
              <a:pPr/>
              <a:t>24-Sep-19</a:t>
            </a:fld>
            <a:endParaRPr lang="en-US">
              <a:solidFill>
                <a:prstClr val="black">
                  <a:tint val="75000"/>
                </a:prstClr>
              </a:solidFill>
            </a:endParaRPr>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2000">
                <a:solidFill>
                  <a:srgbClr val="FEFFFF"/>
                </a:solidFill>
              </a:defRPr>
            </a:lvl1pPr>
          </a:lstStyle>
          <a:p>
            <a:fld id="{7A61D515-2A4D-46CA-A69E-6B8B9DFF52F9}" type="slidenum">
              <a:rPr lang="en-US" smtClean="0"/>
              <a:pPr/>
              <a:t>‹#›</a:t>
            </a:fld>
            <a:endParaRPr lang="en-US"/>
          </a:p>
        </p:txBody>
      </p:sp>
    </p:spTree>
    <p:extLst>
      <p:ext uri="{BB962C8B-B14F-4D97-AF65-F5344CB8AC3E}">
        <p14:creationId xmlns:p14="http://schemas.microsoft.com/office/powerpoint/2010/main" val="1671780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2805"/>
            <a:ext cx="7772400" cy="1000131"/>
          </a:xfrm>
        </p:spPr>
        <p:txBody>
          <a:bodyPr>
            <a:noAutofit/>
          </a:bodyPr>
          <a:lstStyle/>
          <a:p>
            <a:pPr algn="ctr"/>
            <a:r>
              <a:rPr lang="en-IN" sz="9600" b="1" dirty="0" smtClean="0"/>
              <a:t>HOI Training</a:t>
            </a:r>
            <a:endParaRPr lang="en-IN" sz="9600" b="1" dirty="0"/>
          </a:p>
        </p:txBody>
      </p:sp>
      <p:sp>
        <p:nvSpPr>
          <p:cNvPr id="3" name="Subtitle 2"/>
          <p:cNvSpPr>
            <a:spLocks noGrp="1"/>
          </p:cNvSpPr>
          <p:nvPr>
            <p:ph type="subTitle" idx="1"/>
          </p:nvPr>
        </p:nvSpPr>
        <p:spPr>
          <a:xfrm>
            <a:off x="251520" y="2957082"/>
            <a:ext cx="8784976" cy="3424246"/>
          </a:xfrm>
        </p:spPr>
        <p:txBody>
          <a:bodyPr>
            <a:noAutofit/>
          </a:bodyPr>
          <a:lstStyle/>
          <a:p>
            <a:pPr algn="ctr"/>
            <a:r>
              <a:rPr lang="en-IN" sz="4400" b="1" dirty="0" smtClean="0">
                <a:solidFill>
                  <a:schemeClr val="accent5">
                    <a:lumMod val="40000"/>
                    <a:lumOff val="60000"/>
                  </a:schemeClr>
                </a:solidFill>
              </a:rPr>
              <a:t>Directorate of School Education </a:t>
            </a:r>
          </a:p>
          <a:p>
            <a:pPr algn="ctr"/>
            <a:r>
              <a:rPr lang="en-IN" sz="4400" b="1" dirty="0" smtClean="0">
                <a:solidFill>
                  <a:schemeClr val="accent5">
                    <a:lumMod val="40000"/>
                    <a:lumOff val="60000"/>
                  </a:schemeClr>
                </a:solidFill>
              </a:rPr>
              <a:t>Kashmir</a:t>
            </a:r>
            <a:endParaRPr lang="en-IN" sz="4400" b="1" dirty="0">
              <a:solidFill>
                <a:schemeClr val="accent5">
                  <a:lumMod val="40000"/>
                  <a:lumOff val="60000"/>
                </a:schemeClr>
              </a:solidFill>
            </a:endParaRPr>
          </a:p>
        </p:txBody>
      </p:sp>
    </p:spTree>
    <p:extLst>
      <p:ext uri="{BB962C8B-B14F-4D97-AF65-F5344CB8AC3E}">
        <p14:creationId xmlns:p14="http://schemas.microsoft.com/office/powerpoint/2010/main" val="1108732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548680"/>
            <a:ext cx="8229600" cy="1143000"/>
          </a:xfrm>
        </p:spPr>
        <p:txBody>
          <a:bodyPr/>
          <a:lstStyle/>
          <a:p>
            <a:r>
              <a:rPr lang="en-IN" b="1" dirty="0" smtClean="0"/>
              <a:t>Calendar of Activities</a:t>
            </a:r>
            <a:endParaRPr lang="en-IN" b="1" dirty="0"/>
          </a:p>
        </p:txBody>
      </p:sp>
      <p:sp>
        <p:nvSpPr>
          <p:cNvPr id="3" name="Content Placeholder 2"/>
          <p:cNvSpPr>
            <a:spLocks noGrp="1"/>
          </p:cNvSpPr>
          <p:nvPr>
            <p:ph idx="1"/>
          </p:nvPr>
        </p:nvSpPr>
        <p:spPr/>
        <p:txBody>
          <a:bodyPr/>
          <a:lstStyle/>
          <a:p>
            <a:r>
              <a:rPr lang="en-IN" dirty="0" smtClean="0"/>
              <a:t>Consult Planner</a:t>
            </a:r>
            <a:endParaRPr lang="en-IN" dirty="0"/>
          </a:p>
        </p:txBody>
      </p:sp>
    </p:spTree>
    <p:extLst>
      <p:ext uri="{BB962C8B-B14F-4D97-AF65-F5344CB8AC3E}">
        <p14:creationId xmlns:p14="http://schemas.microsoft.com/office/powerpoint/2010/main" val="1154038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620688"/>
            <a:ext cx="8229600" cy="866360"/>
          </a:xfrm>
        </p:spPr>
        <p:txBody>
          <a:bodyPr/>
          <a:lstStyle/>
          <a:p>
            <a:r>
              <a:rPr lang="en-IN" b="1" dirty="0"/>
              <a:t>Suggestive School Clubs</a:t>
            </a:r>
            <a:endParaRPr lang="en-IN" dirty="0"/>
          </a:p>
        </p:txBody>
      </p:sp>
      <p:sp>
        <p:nvSpPr>
          <p:cNvPr id="3" name="Content Placeholder 2"/>
          <p:cNvSpPr>
            <a:spLocks noGrp="1"/>
          </p:cNvSpPr>
          <p:nvPr>
            <p:ph idx="1"/>
          </p:nvPr>
        </p:nvSpPr>
        <p:spPr>
          <a:xfrm>
            <a:off x="251520" y="1628800"/>
            <a:ext cx="8784976" cy="4176464"/>
          </a:xfrm>
        </p:spPr>
        <p:txBody>
          <a:bodyPr>
            <a:normAutofit fontScale="55000" lnSpcReduction="20000"/>
          </a:bodyPr>
          <a:lstStyle/>
          <a:p>
            <a:pPr lvl="0"/>
            <a:r>
              <a:rPr lang="en-IN" sz="3600" b="1" i="1" dirty="0"/>
              <a:t>Eco Club: </a:t>
            </a:r>
            <a:r>
              <a:rPr lang="en-IN" sz="3600" i="1" dirty="0"/>
              <a:t>For Environmental Concerns like Environmental degradation, conservation of natural resources, biodiversity &amp; its conservation, Herbal Gardens. Awareness campaigns, Wildlife.</a:t>
            </a:r>
            <a:endParaRPr lang="en-IN" sz="3600" dirty="0"/>
          </a:p>
          <a:p>
            <a:r>
              <a:rPr lang="en-IN" sz="3600" i="1" dirty="0"/>
              <a:t>The activities can include Nature Walks, Maintenance of Herbal Gardens   </a:t>
            </a:r>
            <a:endParaRPr lang="en-IN" sz="3600" dirty="0"/>
          </a:p>
          <a:p>
            <a:pPr lvl="0"/>
            <a:r>
              <a:rPr lang="en-IN" sz="3600" b="1" i="1" dirty="0"/>
              <a:t>Sports Club: </a:t>
            </a:r>
            <a:r>
              <a:rPr lang="en-IN" sz="3600" i="1" dirty="0"/>
              <a:t>Promotion of sports especially non-conventional &amp; indigenous sports like Javelin throw, Discuss throw, High Jump ,Long Jump, Race, Hopscotch (Vern: </a:t>
            </a:r>
            <a:r>
              <a:rPr lang="en-IN" sz="3600" i="1" dirty="0" err="1"/>
              <a:t>Sazlong</a:t>
            </a:r>
            <a:r>
              <a:rPr lang="en-IN" sz="3600" i="1" dirty="0"/>
              <a:t>) ,</a:t>
            </a:r>
            <a:r>
              <a:rPr lang="en-IN" sz="3600" i="1" dirty="0" err="1"/>
              <a:t>Santooli</a:t>
            </a:r>
            <a:r>
              <a:rPr lang="en-IN" sz="3600" i="1" dirty="0"/>
              <a:t> (</a:t>
            </a:r>
            <a:r>
              <a:rPr lang="en-IN" sz="3600" i="1" dirty="0" err="1"/>
              <a:t>vern</a:t>
            </a:r>
            <a:r>
              <a:rPr lang="en-IN" sz="3600" i="1" dirty="0"/>
              <a:t>; </a:t>
            </a:r>
            <a:r>
              <a:rPr lang="en-IN" sz="3600" i="1" dirty="0" err="1"/>
              <a:t>Kulgarm</a:t>
            </a:r>
            <a:r>
              <a:rPr lang="en-IN" sz="3600" i="1" dirty="0"/>
              <a:t>) ,</a:t>
            </a:r>
            <a:r>
              <a:rPr lang="en-IN" sz="3600" i="1" dirty="0" err="1"/>
              <a:t>Gilli</a:t>
            </a:r>
            <a:r>
              <a:rPr lang="en-IN" sz="3600" i="1" dirty="0"/>
              <a:t> </a:t>
            </a:r>
            <a:r>
              <a:rPr lang="en-IN" sz="3600" i="1" dirty="0" err="1"/>
              <a:t>Danda</a:t>
            </a:r>
            <a:r>
              <a:rPr lang="en-IN" sz="3600" i="1" dirty="0"/>
              <a:t>.</a:t>
            </a:r>
            <a:endParaRPr lang="en-IN" sz="3600" dirty="0"/>
          </a:p>
          <a:p>
            <a:pPr lvl="0"/>
            <a:r>
              <a:rPr lang="en-IN" sz="3600" b="1" i="1" dirty="0"/>
              <a:t>Adventure Club: </a:t>
            </a:r>
            <a:r>
              <a:rPr lang="en-IN" sz="3600" i="1" dirty="0"/>
              <a:t>Promoting adventure sports Rafting, River Crossing, Mountaineering, Snow tubing, Tracking, Cycling, Road safety and Visits to Forests </a:t>
            </a:r>
            <a:endParaRPr lang="en-IN" sz="3600" dirty="0"/>
          </a:p>
          <a:p>
            <a:pPr lvl="0"/>
            <a:r>
              <a:rPr lang="en-IN" sz="3600" b="1" i="1" dirty="0"/>
              <a:t>Science Club</a:t>
            </a:r>
            <a:r>
              <a:rPr lang="en-IN" sz="3600" b="1" i="1" dirty="0" smtClean="0"/>
              <a:t>:  </a:t>
            </a:r>
            <a:r>
              <a:rPr lang="en-IN" sz="3600" i="1" dirty="0" smtClean="0"/>
              <a:t>For </a:t>
            </a:r>
            <a:r>
              <a:rPr lang="en-IN" sz="3600" i="1" dirty="0"/>
              <a:t>Science Popularisation &amp; allied activities, botanical tours, Tours to Wild Life Sanctuaries ,National parks, Museums </a:t>
            </a:r>
            <a:endParaRPr lang="en-IN" sz="3600" dirty="0"/>
          </a:p>
          <a:p>
            <a:pPr lvl="0"/>
            <a:r>
              <a:rPr lang="en-IN" sz="3600" b="1" i="1" dirty="0" err="1"/>
              <a:t>Culture,Art</a:t>
            </a:r>
            <a:r>
              <a:rPr lang="en-IN" sz="3600" b="1" i="1" dirty="0"/>
              <a:t> &amp; Heritage Club: </a:t>
            </a:r>
            <a:r>
              <a:rPr lang="en-IN" sz="3600" i="1" dirty="0"/>
              <a:t>For Preservation of Culture &amp; Heritage and promotion of Art &amp; </a:t>
            </a:r>
            <a:r>
              <a:rPr lang="en-IN" sz="3600" i="1" dirty="0" smtClean="0"/>
              <a:t>Craft.</a:t>
            </a:r>
          </a:p>
          <a:p>
            <a:pPr marL="0" indent="0">
              <a:buNone/>
            </a:pPr>
            <a:endParaRPr lang="en-IN" dirty="0"/>
          </a:p>
        </p:txBody>
      </p:sp>
    </p:spTree>
    <p:extLst>
      <p:ext uri="{BB962C8B-B14F-4D97-AF65-F5344CB8AC3E}">
        <p14:creationId xmlns:p14="http://schemas.microsoft.com/office/powerpoint/2010/main" val="576831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Suggestive School Clubs</a:t>
            </a:r>
            <a:endParaRPr lang="en-IN" dirty="0"/>
          </a:p>
        </p:txBody>
      </p:sp>
      <p:sp>
        <p:nvSpPr>
          <p:cNvPr id="3" name="Content Placeholder 2"/>
          <p:cNvSpPr>
            <a:spLocks noGrp="1"/>
          </p:cNvSpPr>
          <p:nvPr>
            <p:ph idx="1"/>
          </p:nvPr>
        </p:nvSpPr>
        <p:spPr/>
        <p:txBody>
          <a:bodyPr>
            <a:normAutofit fontScale="85000" lnSpcReduction="20000"/>
          </a:bodyPr>
          <a:lstStyle/>
          <a:p>
            <a:pPr lvl="0"/>
            <a:r>
              <a:rPr lang="en-IN" b="1" i="1" dirty="0" smtClean="0"/>
              <a:t>Social Activity Club: </a:t>
            </a:r>
            <a:r>
              <a:rPr lang="en-IN" i="1" dirty="0" smtClean="0"/>
              <a:t>For promoting Social Activism among students.</a:t>
            </a:r>
            <a:endParaRPr lang="en-IN" dirty="0" smtClean="0"/>
          </a:p>
          <a:p>
            <a:pPr lvl="0"/>
            <a:r>
              <a:rPr lang="en-IN" b="1" i="1" dirty="0" smtClean="0"/>
              <a:t>Counselling Clubs: </a:t>
            </a:r>
            <a:r>
              <a:rPr lang="en-IN" i="1" dirty="0" smtClean="0"/>
              <a:t>Career counselling for different career opportunities for students</a:t>
            </a:r>
            <a:r>
              <a:rPr lang="en-IN" b="1" i="1" dirty="0" smtClean="0"/>
              <a:t>, </a:t>
            </a:r>
            <a:r>
              <a:rPr lang="en-IN" i="1" dirty="0" smtClean="0"/>
              <a:t>legal counselling, Psychological Counselling etc., Counselling on </a:t>
            </a:r>
            <a:r>
              <a:rPr lang="en-IN" b="1" i="1" dirty="0" smtClean="0"/>
              <a:t>Drug de-addiction</a:t>
            </a:r>
            <a:r>
              <a:rPr lang="en-IN" i="1" dirty="0" smtClean="0"/>
              <a:t>.</a:t>
            </a:r>
            <a:endParaRPr lang="en-IN" dirty="0" smtClean="0"/>
          </a:p>
          <a:p>
            <a:pPr lvl="0"/>
            <a:r>
              <a:rPr lang="en-IN" b="1" i="1" dirty="0" smtClean="0"/>
              <a:t>Health &amp; Hygiene Club: School Hygiene </a:t>
            </a:r>
            <a:r>
              <a:rPr lang="en-IN" i="1" dirty="0" smtClean="0"/>
              <a:t>conducting Health Check-ups and related activities in collaboration with Department of Health, MDM. </a:t>
            </a:r>
            <a:endParaRPr lang="en-IN" dirty="0" smtClean="0"/>
          </a:p>
          <a:p>
            <a:pPr lvl="0"/>
            <a:r>
              <a:rPr lang="en-IN" b="1" i="1" dirty="0" smtClean="0"/>
              <a:t>School Safety &amp; Disaster Management Club:</a:t>
            </a:r>
            <a:r>
              <a:rPr lang="en-IN" dirty="0" smtClean="0"/>
              <a:t>  Safe Learning, Care &amp; Protection related laws ,spelling out Standard Operating Procedures (SOPs),Safe School Environment(Infrastructural &amp; Psychological)  , Prevention of Child Abuse, Transportation issues ,Positive discipline ,</a:t>
            </a:r>
            <a:r>
              <a:rPr lang="en-IN" i="1" dirty="0" smtClean="0"/>
              <a:t>Disaster Preparedness,</a:t>
            </a:r>
            <a:endParaRPr lang="en-IN" dirty="0" smtClean="0"/>
          </a:p>
          <a:p>
            <a:pPr lvl="0"/>
            <a:r>
              <a:rPr lang="en-IN" b="1" i="1" dirty="0" smtClean="0"/>
              <a:t>Legal &amp; Electoral Literacy Club:- </a:t>
            </a:r>
            <a:r>
              <a:rPr lang="en-IN" dirty="0" smtClean="0"/>
              <a:t>Club for Legal and Electoral Awareness, Adult Franchise</a:t>
            </a:r>
            <a:r>
              <a:rPr lang="en-IN" b="1" dirty="0" smtClean="0"/>
              <a:t> etc.,</a:t>
            </a:r>
            <a:endParaRPr lang="en-IN" dirty="0" smtClean="0"/>
          </a:p>
          <a:p>
            <a:pPr marL="0" indent="0">
              <a:buNone/>
            </a:pPr>
            <a:endParaRPr lang="en-IN" dirty="0"/>
          </a:p>
        </p:txBody>
      </p:sp>
    </p:spTree>
    <p:extLst>
      <p:ext uri="{BB962C8B-B14F-4D97-AF65-F5344CB8AC3E}">
        <p14:creationId xmlns:p14="http://schemas.microsoft.com/office/powerpoint/2010/main" val="1613404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More Activities</a:t>
            </a:r>
            <a:endParaRPr lang="en-IN" b="1"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IN" b="1" dirty="0"/>
              <a:t>Houses:-</a:t>
            </a:r>
            <a:r>
              <a:rPr lang="en-IN" dirty="0"/>
              <a:t>As this practice is in vogue in most of the schools, every School shall comprise of 4 ‘houses’ among which all the students and staff of the school would be equally divided. The names of the houses be designated on the basis of </a:t>
            </a:r>
            <a:r>
              <a:rPr lang="en-IN" dirty="0" err="1"/>
              <a:t>heritage,Sufi</a:t>
            </a:r>
            <a:r>
              <a:rPr lang="en-IN" dirty="0"/>
              <a:t> saints, Poets, Prominent Rivers, Flowers, Great Personalities etc., Students shall be nominated as House Captain, House Vice-Captain and would carry badges for the academic year. These houses shall rotate their work on weekly basis. Points shall be added/ deducted from the house tally on weekly basis according to the performance of the house in organising Morning assembly &amp; School discipline. Felicitations of houses should be done.</a:t>
            </a:r>
          </a:p>
          <a:p>
            <a:pPr>
              <a:spcAft>
                <a:spcPts val="600"/>
              </a:spcAft>
            </a:pPr>
            <a:r>
              <a:rPr lang="en-IN" b="1" dirty="0"/>
              <a:t>ANNUAL </a:t>
            </a:r>
            <a:r>
              <a:rPr lang="en-IN" b="1" dirty="0" smtClean="0"/>
              <a:t>DAY:-</a:t>
            </a:r>
            <a:r>
              <a:rPr lang="en-IN" dirty="0" smtClean="0"/>
              <a:t> </a:t>
            </a:r>
            <a:r>
              <a:rPr lang="en-IN" dirty="0"/>
              <a:t>Celebration of Annual Day by all schools particularly High and Higher Secondary Schools shall be mandatory, for which dates shall be notified in advance and shall be cerebrated before annual examination.</a:t>
            </a:r>
          </a:p>
          <a:p>
            <a:endParaRPr lang="en-IN" dirty="0"/>
          </a:p>
        </p:txBody>
      </p:sp>
    </p:spTree>
    <p:extLst>
      <p:ext uri="{BB962C8B-B14F-4D97-AF65-F5344CB8AC3E}">
        <p14:creationId xmlns:p14="http://schemas.microsoft.com/office/powerpoint/2010/main" val="1398774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692696"/>
            <a:ext cx="8229600" cy="794352"/>
          </a:xfrm>
        </p:spPr>
        <p:txBody>
          <a:bodyPr>
            <a:normAutofit fontScale="90000"/>
          </a:bodyPr>
          <a:lstStyle/>
          <a:p>
            <a:r>
              <a:rPr lang="en-IN" b="1" dirty="0" smtClean="0"/>
              <a:t>School of the year</a:t>
            </a:r>
            <a:endParaRPr lang="en-IN" dirty="0"/>
          </a:p>
        </p:txBody>
      </p:sp>
      <p:sp>
        <p:nvSpPr>
          <p:cNvPr id="3" name="Content Placeholder 2"/>
          <p:cNvSpPr>
            <a:spLocks noGrp="1"/>
          </p:cNvSpPr>
          <p:nvPr>
            <p:ph idx="1"/>
          </p:nvPr>
        </p:nvSpPr>
        <p:spPr>
          <a:xfrm>
            <a:off x="457200" y="1484784"/>
            <a:ext cx="8229600" cy="4839816"/>
          </a:xfrm>
        </p:spPr>
        <p:txBody>
          <a:bodyPr>
            <a:normAutofit fontScale="62500" lnSpcReduction="20000"/>
          </a:bodyPr>
          <a:lstStyle/>
          <a:p>
            <a:pPr algn="just">
              <a:lnSpc>
                <a:spcPct val="110000"/>
              </a:lnSpc>
              <a:spcAft>
                <a:spcPts val="600"/>
              </a:spcAft>
            </a:pPr>
            <a:r>
              <a:rPr lang="en-IN" sz="2900" dirty="0" smtClean="0"/>
              <a:t>At </a:t>
            </a:r>
            <a:r>
              <a:rPr lang="en-IN" sz="2900" dirty="0"/>
              <a:t>the end of every academic session one of the Elementary Schools shall be judged as the ‘School of the Year’ at Zonal, District&amp; Divisional Level based on </a:t>
            </a:r>
            <a:r>
              <a:rPr lang="en-IN" sz="2900" b="1" i="1" dirty="0"/>
              <a:t>School Performance Index (SPI) </a:t>
            </a:r>
            <a:r>
              <a:rPr lang="en-IN" sz="2900" dirty="0"/>
              <a:t>which will be based on online  Academic Monitoring of different subjects strictly according to the “Learning Outcomes” document of NCERT/</a:t>
            </a:r>
            <a:r>
              <a:rPr lang="en-IN" sz="2900" dirty="0" err="1"/>
              <a:t>Samagra</a:t>
            </a:r>
            <a:r>
              <a:rPr lang="en-IN" sz="2900" dirty="0"/>
              <a:t> Shiksha and School Academic Processes Tracker. The SPI will further include indicators on Implementation of ECCE, Student’s attendance, Teacher attendance, effectiveness of Remedial Classes, minutes, decisions &amp; their implementation in Parent Teacher Association (PTA) meetings and Knowledge Register maintenance.</a:t>
            </a:r>
          </a:p>
          <a:p>
            <a:pPr algn="just">
              <a:lnSpc>
                <a:spcPct val="110000"/>
              </a:lnSpc>
              <a:spcAft>
                <a:spcPts val="600"/>
              </a:spcAft>
            </a:pPr>
            <a:r>
              <a:rPr lang="en-IN" sz="2900" dirty="0"/>
              <a:t>The online monitoring and the punching of results will help us to generate school results (SPI) besides capturing of other indicators with respect to this Academic Planner and subsequently the schools will accordingly be graded into </a:t>
            </a:r>
          </a:p>
          <a:p>
            <a:pPr lvl="0" algn="just">
              <a:lnSpc>
                <a:spcPct val="110000"/>
              </a:lnSpc>
              <a:spcAft>
                <a:spcPts val="600"/>
              </a:spcAft>
            </a:pPr>
            <a:r>
              <a:rPr lang="en-IN" sz="2900" b="1" dirty="0"/>
              <a:t>Green (Schools where learning </a:t>
            </a:r>
            <a:r>
              <a:rPr lang="en-IN" sz="2900" b="1" dirty="0" smtClean="0"/>
              <a:t>levels &amp; </a:t>
            </a:r>
            <a:r>
              <a:rPr lang="en-IN" sz="2900" b="1" dirty="0"/>
              <a:t>other parameters are good). </a:t>
            </a:r>
            <a:endParaRPr lang="en-IN" sz="2900" dirty="0"/>
          </a:p>
          <a:p>
            <a:pPr lvl="0" algn="just">
              <a:lnSpc>
                <a:spcPct val="110000"/>
              </a:lnSpc>
              <a:spcAft>
                <a:spcPts val="600"/>
              </a:spcAft>
            </a:pPr>
            <a:r>
              <a:rPr lang="en-IN" sz="2900" b="1" dirty="0"/>
              <a:t>Yellow (Schools where learning </a:t>
            </a:r>
            <a:r>
              <a:rPr lang="en-IN" sz="2900" b="1" dirty="0" smtClean="0"/>
              <a:t>levels &amp; </a:t>
            </a:r>
            <a:r>
              <a:rPr lang="en-IN" sz="2900" b="1" dirty="0"/>
              <a:t>other parameters are average). </a:t>
            </a:r>
            <a:endParaRPr lang="en-IN" sz="2900" dirty="0"/>
          </a:p>
          <a:p>
            <a:pPr lvl="0" algn="just">
              <a:lnSpc>
                <a:spcPct val="110000"/>
              </a:lnSpc>
              <a:spcAft>
                <a:spcPts val="600"/>
              </a:spcAft>
            </a:pPr>
            <a:r>
              <a:rPr lang="en-IN" sz="2900" b="1" dirty="0"/>
              <a:t>Red (Schools where learning </a:t>
            </a:r>
            <a:r>
              <a:rPr lang="en-IN" sz="2900" b="1" dirty="0" smtClean="0"/>
              <a:t>levels &amp; </a:t>
            </a:r>
            <a:r>
              <a:rPr lang="en-IN" sz="2900" b="1" dirty="0"/>
              <a:t>other parameters below average). </a:t>
            </a:r>
            <a:endParaRPr lang="en-IN" sz="2900" dirty="0"/>
          </a:p>
          <a:p>
            <a:endParaRPr lang="en-IN" dirty="0"/>
          </a:p>
        </p:txBody>
      </p:sp>
    </p:spTree>
    <p:extLst>
      <p:ext uri="{BB962C8B-B14F-4D97-AF65-F5344CB8AC3E}">
        <p14:creationId xmlns:p14="http://schemas.microsoft.com/office/powerpoint/2010/main" val="2623949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507288" cy="5688632"/>
          </a:xfrm>
        </p:spPr>
        <p:txBody>
          <a:bodyPr>
            <a:noAutofit/>
          </a:bodyPr>
          <a:lstStyle/>
          <a:p>
            <a:pPr marL="0" indent="0" algn="ctr">
              <a:buNone/>
            </a:pPr>
            <a:r>
              <a:rPr lang="en-IN" sz="11500" dirty="0" smtClean="0">
                <a:latin typeface="Algerian" pitchFamily="82" charset="0"/>
              </a:rPr>
              <a:t>Online Academic Monitoring</a:t>
            </a:r>
            <a:endParaRPr lang="en-IN" sz="11500" dirty="0">
              <a:latin typeface="Algerian" pitchFamily="82" charset="0"/>
            </a:endParaRPr>
          </a:p>
        </p:txBody>
      </p:sp>
    </p:spTree>
    <p:extLst>
      <p:ext uri="{BB962C8B-B14F-4D97-AF65-F5344CB8AC3E}">
        <p14:creationId xmlns:p14="http://schemas.microsoft.com/office/powerpoint/2010/main" val="589157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Title 1"/>
          <p:cNvSpPr>
            <a:spLocks noGrp="1"/>
          </p:cNvSpPr>
          <p:nvPr>
            <p:ph type="title"/>
          </p:nvPr>
        </p:nvSpPr>
        <p:spPr>
          <a:xfrm>
            <a:off x="393638" y="669776"/>
            <a:ext cx="8786874" cy="1319064"/>
          </a:xfrm>
        </p:spPr>
        <p:txBody>
          <a:bodyPr>
            <a:noAutofit/>
          </a:bodyPr>
          <a:lstStyle/>
          <a:p>
            <a:pPr algn="ctr"/>
            <a:r>
              <a:rPr lang="en-IN" sz="2800" b="1" dirty="0" smtClean="0"/>
              <a:t> </a:t>
            </a:r>
            <a:r>
              <a:rPr lang="en-IN" sz="2400" b="1" dirty="0" smtClean="0"/>
              <a:t>Online Academic Monitoring &amp; School Tracking system using Google Docs through a network of DRGs, ZRPs and CRPs-Learning Level Assessments (Elementary)</a:t>
            </a:r>
            <a:endParaRPr lang="en-IN" sz="2400" b="1" dirty="0"/>
          </a:p>
        </p:txBody>
      </p:sp>
      <p:sp>
        <p:nvSpPr>
          <p:cNvPr id="1048806" name="Content Placeholder 2"/>
          <p:cNvSpPr>
            <a:spLocks noGrp="1"/>
          </p:cNvSpPr>
          <p:nvPr>
            <p:ph idx="1"/>
          </p:nvPr>
        </p:nvSpPr>
        <p:spPr>
          <a:xfrm>
            <a:off x="457200" y="2104256"/>
            <a:ext cx="8363272" cy="4853136"/>
          </a:xfrm>
        </p:spPr>
        <p:txBody>
          <a:bodyPr>
            <a:normAutofit fontScale="92500" lnSpcReduction="20000"/>
          </a:bodyPr>
          <a:lstStyle/>
          <a:p>
            <a:pPr algn="just">
              <a:spcAft>
                <a:spcPts val="600"/>
              </a:spcAft>
            </a:pPr>
            <a:r>
              <a:rPr lang="en-IN" sz="2800" dirty="0" smtClean="0"/>
              <a:t>As mentioned in Academic Planner, </a:t>
            </a:r>
            <a:r>
              <a:rPr lang="en-IN" sz="2800" b="1" dirty="0" smtClean="0"/>
              <a:t>School Performance Index (SPI)</a:t>
            </a:r>
            <a:r>
              <a:rPr lang="en-IN" sz="2800" dirty="0" smtClean="0"/>
              <a:t>  which reflects Children Engagement ,School Activities and Learning Levels as per Learning Outcomes ,an online Academic Assessment &amp; School Processes Tracker (Assessment Tool) has been formulated.  </a:t>
            </a:r>
          </a:p>
          <a:p>
            <a:pPr algn="just">
              <a:spcAft>
                <a:spcPts val="600"/>
              </a:spcAft>
            </a:pPr>
            <a:r>
              <a:rPr lang="en-IN" sz="2800" dirty="0" smtClean="0"/>
              <a:t>Team DRGs ,ZRPs &amp; CRPs  visit elementary schools and apply  this Assessment Tool in these Schools.</a:t>
            </a:r>
          </a:p>
          <a:p>
            <a:pPr algn="just">
              <a:spcAft>
                <a:spcPts val="600"/>
              </a:spcAft>
            </a:pPr>
            <a:r>
              <a:rPr lang="en-IN" sz="2800" dirty="0" smtClean="0"/>
              <a:t>The School Processes are punched online on Mobile Phone in App/Google Doc in assessment tool .</a:t>
            </a:r>
          </a:p>
          <a:p>
            <a:pPr algn="just">
              <a:spcAft>
                <a:spcPts val="600"/>
              </a:spcAft>
            </a:pPr>
            <a:r>
              <a:rPr lang="en-IN" sz="2800" dirty="0" smtClean="0"/>
              <a:t>We  get Real-time capture of School Performance Index – a snapshot of District-wise, Zone-wise and School wise  performance of Children &amp; School.</a:t>
            </a:r>
          </a:p>
          <a:p>
            <a:endParaRPr lang="en-IN" dirty="0" smtClean="0"/>
          </a:p>
          <a:p>
            <a:pPr>
              <a:buNone/>
            </a:pPr>
            <a:endParaRPr lang="en-IN" dirty="0" smtClean="0"/>
          </a:p>
          <a:p>
            <a:endParaRPr lang="en-IN" dirty="0"/>
          </a:p>
        </p:txBody>
      </p:sp>
    </p:spTree>
    <p:extLst>
      <p:ext uri="{BB962C8B-B14F-4D97-AF65-F5344CB8AC3E}">
        <p14:creationId xmlns:p14="http://schemas.microsoft.com/office/powerpoint/2010/main" val="4294109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989856"/>
            <a:ext cx="8229600" cy="1143000"/>
          </a:xfrm>
        </p:spPr>
        <p:txBody>
          <a:bodyPr>
            <a:noAutofit/>
          </a:bodyPr>
          <a:lstStyle/>
          <a:p>
            <a:pPr algn="ctr"/>
            <a:r>
              <a:rPr lang="en-IN" sz="2800" b="1" dirty="0" smtClean="0"/>
              <a:t>Online Academic Monitoring &amp; School Tracking system using Google Docs through a network of DRGs, ZRPs and CRPs-</a:t>
            </a:r>
            <a:r>
              <a:rPr lang="en-IN" sz="2800" dirty="0" smtClean="0"/>
              <a:t>Learning Level Assessments (Elementary)</a:t>
            </a:r>
            <a:endParaRPr lang="en-IN" sz="2800" dirty="0"/>
          </a:p>
        </p:txBody>
      </p:sp>
      <p:sp>
        <p:nvSpPr>
          <p:cNvPr id="3" name="Content Placeholder 2"/>
          <p:cNvSpPr>
            <a:spLocks noGrp="1"/>
          </p:cNvSpPr>
          <p:nvPr>
            <p:ph idx="1"/>
          </p:nvPr>
        </p:nvSpPr>
        <p:spPr>
          <a:xfrm>
            <a:off x="457200" y="2424256"/>
            <a:ext cx="8229600" cy="4389120"/>
          </a:xfrm>
        </p:spPr>
        <p:txBody>
          <a:bodyPr>
            <a:normAutofit fontScale="92500" lnSpcReduction="10000"/>
          </a:bodyPr>
          <a:lstStyle/>
          <a:p>
            <a:r>
              <a:rPr lang="en-IN" dirty="0" smtClean="0"/>
              <a:t>Concerned ZEO  shares the School Performance Reports with Headmasters in the Monthly Meeting and reflects accordingly.</a:t>
            </a:r>
          </a:p>
          <a:p>
            <a:r>
              <a:rPr lang="en-IN" dirty="0" smtClean="0"/>
              <a:t>ZRPs/CRPs/DRGs render on site Academic support to the schools based on the outcomes of the school.</a:t>
            </a:r>
          </a:p>
          <a:p>
            <a:r>
              <a:rPr lang="en-IN" dirty="0" smtClean="0"/>
              <a:t>CEO/DIET Principal holds Monthly review ZEOs on the School Performance of his/her Zone.</a:t>
            </a:r>
          </a:p>
          <a:p>
            <a:r>
              <a:rPr lang="en-IN" dirty="0" smtClean="0"/>
              <a:t>DSEK team/SIE review CEOs/Principal DIETs on the school performance of their districts.</a:t>
            </a:r>
          </a:p>
          <a:p>
            <a:r>
              <a:rPr lang="en-IN" dirty="0" smtClean="0"/>
              <a:t>School Grading is done and the performing schools to are felicitated and under performers are given special focussed upon.</a:t>
            </a:r>
          </a:p>
          <a:p>
            <a:endParaRPr lang="en-IN" dirty="0"/>
          </a:p>
        </p:txBody>
      </p:sp>
    </p:spTree>
    <p:extLst>
      <p:ext uri="{BB962C8B-B14F-4D97-AF65-F5344CB8AC3E}">
        <p14:creationId xmlns:p14="http://schemas.microsoft.com/office/powerpoint/2010/main" val="1967545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928" y="402400"/>
            <a:ext cx="6573416" cy="794352"/>
          </a:xfrm>
        </p:spPr>
        <p:txBody>
          <a:bodyPr>
            <a:normAutofit/>
          </a:bodyPr>
          <a:lstStyle/>
          <a:p>
            <a:r>
              <a:rPr lang="en-IN" sz="4000" b="1" dirty="0" smtClean="0"/>
              <a:t>School Academic Tracker</a:t>
            </a:r>
            <a:endParaRPr lang="en-IN" sz="4000" b="1" dirty="0"/>
          </a:p>
        </p:txBody>
      </p:sp>
      <p:pic>
        <p:nvPicPr>
          <p:cNvPr id="3074" name="Picture 2"/>
          <p:cNvPicPr>
            <a:picLocks noGrp="1" noChangeAspect="1" noChangeArrowheads="1"/>
          </p:cNvPicPr>
          <p:nvPr>
            <p:ph idx="1"/>
          </p:nvPr>
        </p:nvPicPr>
        <p:blipFill>
          <a:blip r:embed="rId2"/>
          <a:stretch>
            <a:fillRect/>
          </a:stretch>
        </p:blipFill>
        <p:spPr bwMode="auto">
          <a:xfrm>
            <a:off x="0" y="1124744"/>
            <a:ext cx="9144000" cy="5733256"/>
          </a:xfrm>
          <a:prstGeom prst="rect">
            <a:avLst/>
          </a:prstGeom>
          <a:noFill/>
          <a:ln w="9525">
            <a:noFill/>
            <a:miter lim="800000"/>
            <a:headEnd/>
            <a:tailEnd/>
          </a:ln>
          <a:effectLst/>
        </p:spPr>
      </p:pic>
    </p:spTree>
    <p:extLst>
      <p:ext uri="{BB962C8B-B14F-4D97-AF65-F5344CB8AC3E}">
        <p14:creationId xmlns:p14="http://schemas.microsoft.com/office/powerpoint/2010/main" val="2326615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620688"/>
            <a:ext cx="8229600" cy="650336"/>
          </a:xfrm>
        </p:spPr>
        <p:txBody>
          <a:bodyPr>
            <a:noAutofit/>
          </a:bodyPr>
          <a:lstStyle/>
          <a:p>
            <a:pPr algn="ctr"/>
            <a:r>
              <a:rPr lang="en-IN" sz="4000" b="1" dirty="0" smtClean="0"/>
              <a:t>School Academic Tracker-Continued</a:t>
            </a:r>
            <a:endParaRPr lang="en-IN" sz="4000" b="1" dirty="0"/>
          </a:p>
        </p:txBody>
      </p:sp>
      <p:pic>
        <p:nvPicPr>
          <p:cNvPr id="4098" name="Picture 2"/>
          <p:cNvPicPr>
            <a:picLocks noGrp="1" noChangeAspect="1" noChangeArrowheads="1"/>
          </p:cNvPicPr>
          <p:nvPr>
            <p:ph idx="1"/>
          </p:nvPr>
        </p:nvPicPr>
        <p:blipFill>
          <a:blip r:embed="rId2"/>
          <a:stretch>
            <a:fillRect/>
          </a:stretch>
        </p:blipFill>
        <p:spPr bwMode="auto">
          <a:xfrm>
            <a:off x="0" y="1196753"/>
            <a:ext cx="9144000" cy="5661248"/>
          </a:xfrm>
          <a:prstGeom prst="rect">
            <a:avLst/>
          </a:prstGeom>
          <a:noFill/>
          <a:ln w="9525">
            <a:noFill/>
            <a:miter lim="800000"/>
            <a:headEnd/>
            <a:tailEnd/>
          </a:ln>
          <a:effectLst/>
        </p:spPr>
      </p:pic>
    </p:spTree>
    <p:extLst>
      <p:ext uri="{BB962C8B-B14F-4D97-AF65-F5344CB8AC3E}">
        <p14:creationId xmlns:p14="http://schemas.microsoft.com/office/powerpoint/2010/main" val="224032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692696"/>
            <a:ext cx="8229600" cy="722344"/>
          </a:xfrm>
        </p:spPr>
        <p:txBody>
          <a:bodyPr>
            <a:noAutofit/>
          </a:bodyPr>
          <a:lstStyle/>
          <a:p>
            <a:r>
              <a:rPr lang="en-IN" b="1" dirty="0"/>
              <a:t>Academic Planner</a:t>
            </a:r>
          </a:p>
        </p:txBody>
      </p:sp>
      <p:sp>
        <p:nvSpPr>
          <p:cNvPr id="3" name="Content Placeholder 2"/>
          <p:cNvSpPr>
            <a:spLocks noGrp="1"/>
          </p:cNvSpPr>
          <p:nvPr>
            <p:ph idx="1"/>
          </p:nvPr>
        </p:nvSpPr>
        <p:spPr>
          <a:xfrm>
            <a:off x="323528" y="1484784"/>
            <a:ext cx="8229600" cy="5000660"/>
          </a:xfrm>
        </p:spPr>
        <p:txBody>
          <a:bodyPr>
            <a:normAutofit fontScale="25000" lnSpcReduction="20000"/>
          </a:bodyPr>
          <a:lstStyle/>
          <a:p>
            <a:pPr marL="514350" indent="-514350">
              <a:buFont typeface="Arial" pitchFamily="34" charset="0"/>
              <a:buAutoNum type="arabicPeriod"/>
            </a:pPr>
            <a:r>
              <a:rPr lang="en-IN" sz="7200" dirty="0"/>
              <a:t>A readymade reference  for School Activities that includes both Academic &amp; Co-Curricular Activities for engagement of Children </a:t>
            </a:r>
          </a:p>
          <a:p>
            <a:pPr marL="514350" indent="-514350">
              <a:buFont typeface="Arial" pitchFamily="34" charset="0"/>
              <a:buAutoNum type="arabicPeriod"/>
            </a:pPr>
            <a:r>
              <a:rPr lang="en-IN" sz="7200" dirty="0"/>
              <a:t>A document that reflects Philosophy behind School</a:t>
            </a:r>
          </a:p>
          <a:p>
            <a:pPr marL="514350" indent="-514350">
              <a:buFont typeface="Arial" pitchFamily="34" charset="0"/>
              <a:buAutoNum type="arabicPeriod"/>
            </a:pPr>
            <a:r>
              <a:rPr lang="en-IN" sz="7200" dirty="0"/>
              <a:t>A document that guides teachers about the methods of Teaching Learning right from ECCE stage to Elementary Stage. </a:t>
            </a:r>
          </a:p>
          <a:p>
            <a:pPr marL="514350" indent="-514350">
              <a:buFont typeface="Arial" pitchFamily="34" charset="0"/>
              <a:buAutoNum type="arabicPeriod"/>
            </a:pPr>
            <a:r>
              <a:rPr lang="en-IN" sz="7200" dirty="0"/>
              <a:t>A document to Track and Assess Learning Outcomes of the Child.</a:t>
            </a:r>
          </a:p>
          <a:p>
            <a:pPr marL="514350" indent="-514350">
              <a:buFont typeface="Arial" pitchFamily="34" charset="0"/>
              <a:buAutoNum type="arabicPeriod"/>
            </a:pPr>
            <a:r>
              <a:rPr lang="en-IN" sz="7200" dirty="0"/>
              <a:t>Information about School Working Days</a:t>
            </a:r>
          </a:p>
          <a:p>
            <a:pPr marL="514350" indent="-514350">
              <a:buFont typeface="Arial" pitchFamily="34" charset="0"/>
              <a:buAutoNum type="arabicPeriod"/>
            </a:pPr>
            <a:r>
              <a:rPr lang="en-IN" sz="7200" dirty="0"/>
              <a:t> Information about Periodical Assessments in School.</a:t>
            </a:r>
          </a:p>
          <a:p>
            <a:pPr marL="514350" indent="-514350">
              <a:buFont typeface="Arial" pitchFamily="34" charset="0"/>
              <a:buAutoNum type="arabicPeriod"/>
            </a:pPr>
            <a:r>
              <a:rPr lang="en-IN" sz="7200" dirty="0"/>
              <a:t>Curriculum Tracking</a:t>
            </a:r>
          </a:p>
          <a:p>
            <a:pPr marL="514350" indent="-514350">
              <a:buFont typeface="Arial" pitchFamily="34" charset="0"/>
              <a:buAutoNum type="arabicPeriod"/>
            </a:pPr>
            <a:r>
              <a:rPr lang="en-IN" sz="7200" dirty="0"/>
              <a:t>Remedial Education.</a:t>
            </a:r>
          </a:p>
          <a:p>
            <a:pPr marL="514350" indent="-514350">
              <a:buFont typeface="Arial" pitchFamily="34" charset="0"/>
              <a:buAutoNum type="arabicPeriod"/>
            </a:pPr>
            <a:r>
              <a:rPr lang="en-IN" sz="7200" dirty="0"/>
              <a:t>Community &amp; Parent Involvement.</a:t>
            </a:r>
          </a:p>
          <a:p>
            <a:pPr marL="514350" indent="-514350">
              <a:buFont typeface="Arial" pitchFamily="34" charset="0"/>
              <a:buAutoNum type="arabicPeriod"/>
            </a:pPr>
            <a:r>
              <a:rPr lang="en-IN" sz="7200" dirty="0"/>
              <a:t>Accountability of Teachers &amp; Students</a:t>
            </a:r>
          </a:p>
          <a:p>
            <a:pPr marL="514350" indent="-514350">
              <a:buFont typeface="Arial" pitchFamily="34" charset="0"/>
              <a:buAutoNum type="arabicPeriod"/>
            </a:pPr>
            <a:r>
              <a:rPr lang="en-IN" sz="7200" dirty="0"/>
              <a:t>Emphasis on value based Education.</a:t>
            </a:r>
          </a:p>
          <a:p>
            <a:pPr marL="514350" indent="-514350">
              <a:buFont typeface="Arial" pitchFamily="34" charset="0"/>
              <a:buAutoNum type="arabicPeriod"/>
            </a:pPr>
            <a:r>
              <a:rPr lang="en-IN" sz="7200" dirty="0"/>
              <a:t>To Educate Students by celebrating Important days.</a:t>
            </a:r>
          </a:p>
          <a:p>
            <a:pPr marL="514350" indent="-514350">
              <a:buFont typeface="Arial" pitchFamily="34" charset="0"/>
              <a:buAutoNum type="arabicPeriod"/>
            </a:pPr>
            <a:r>
              <a:rPr lang="en-IN" sz="7200" dirty="0"/>
              <a:t>School Clubs</a:t>
            </a:r>
          </a:p>
          <a:p>
            <a:pPr marL="514350" indent="-514350">
              <a:buFont typeface="Arial" pitchFamily="34" charset="0"/>
              <a:buAutoNum type="arabicPeriod"/>
            </a:pPr>
            <a:r>
              <a:rPr lang="en-IN" sz="7200" dirty="0"/>
              <a:t>School Houses for Discipline , Punctuality &amp; School Ownership of Child</a:t>
            </a:r>
          </a:p>
          <a:p>
            <a:pPr marL="514350" indent="-514350">
              <a:buFont typeface="Arial" pitchFamily="34" charset="0"/>
              <a:buAutoNum type="arabicPeriod"/>
            </a:pPr>
            <a:r>
              <a:rPr lang="en-IN" sz="7200" dirty="0"/>
              <a:t>School Grading based on the Performance of Schools (School Performance Index).</a:t>
            </a:r>
          </a:p>
          <a:p>
            <a:pPr marL="514350" indent="-514350">
              <a:buFont typeface="Arial" pitchFamily="34" charset="0"/>
              <a:buAutoNum type="arabicPeriod"/>
            </a:pPr>
            <a:r>
              <a:rPr lang="en-IN" sz="7200" dirty="0"/>
              <a:t>Felicitating Performing Schools &amp; Supporting low performers</a:t>
            </a:r>
          </a:p>
          <a:p>
            <a:endParaRPr lang="en-IN" dirty="0"/>
          </a:p>
        </p:txBody>
      </p:sp>
    </p:spTree>
    <p:extLst>
      <p:ext uri="{BB962C8B-B14F-4D97-AF65-F5344CB8AC3E}">
        <p14:creationId xmlns:p14="http://schemas.microsoft.com/office/powerpoint/2010/main" val="1239845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55740" y="44624"/>
            <a:ext cx="9052764" cy="6885384"/>
          </a:xfrm>
          <a:prstGeom prst="rect">
            <a:avLst/>
          </a:prstGeom>
          <a:noFill/>
          <a:ln w="9525">
            <a:noFill/>
            <a:miter lim="800000"/>
            <a:headEnd/>
            <a:tailEnd/>
          </a:ln>
          <a:effectLst/>
        </p:spPr>
      </p:pic>
    </p:spTree>
    <p:extLst>
      <p:ext uri="{BB962C8B-B14F-4D97-AF65-F5344CB8AC3E}">
        <p14:creationId xmlns:p14="http://schemas.microsoft.com/office/powerpoint/2010/main" val="148590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4834880" cy="506320"/>
          </a:xfrm>
        </p:spPr>
        <p:txBody>
          <a:bodyPr>
            <a:noAutofit/>
          </a:bodyPr>
          <a:lstStyle/>
          <a:p>
            <a:pPr algn="ctr"/>
            <a:r>
              <a:rPr lang="en-IN" sz="3600" b="1" dirty="0" smtClean="0"/>
              <a:t>School Report</a:t>
            </a:r>
            <a:endParaRPr lang="en-IN" sz="3600" b="1" dirty="0"/>
          </a:p>
        </p:txBody>
      </p:sp>
      <p:pic>
        <p:nvPicPr>
          <p:cNvPr id="7170" name="Picture 2"/>
          <p:cNvPicPr>
            <a:picLocks noGrp="1" noChangeAspect="1" noChangeArrowheads="1"/>
          </p:cNvPicPr>
          <p:nvPr>
            <p:ph idx="1"/>
          </p:nvPr>
        </p:nvPicPr>
        <p:blipFill>
          <a:blip r:embed="rId2"/>
          <a:srcRect/>
          <a:stretch>
            <a:fillRect/>
          </a:stretch>
        </p:blipFill>
        <p:spPr bwMode="auto">
          <a:xfrm>
            <a:off x="35496" y="1124744"/>
            <a:ext cx="9073008" cy="5733256"/>
          </a:xfrm>
          <a:prstGeom prst="rect">
            <a:avLst/>
          </a:prstGeom>
          <a:noFill/>
          <a:ln w="9525">
            <a:noFill/>
            <a:miter lim="800000"/>
            <a:headEnd/>
            <a:tailEnd/>
          </a:ln>
          <a:effectLst/>
        </p:spPr>
      </p:pic>
    </p:spTree>
    <p:extLst>
      <p:ext uri="{BB962C8B-B14F-4D97-AF65-F5344CB8AC3E}">
        <p14:creationId xmlns:p14="http://schemas.microsoft.com/office/powerpoint/2010/main" val="1859829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548680"/>
            <a:ext cx="7283152" cy="609600"/>
          </a:xfrm>
        </p:spPr>
        <p:txBody>
          <a:bodyPr>
            <a:noAutofit/>
          </a:bodyPr>
          <a:lstStyle/>
          <a:p>
            <a:pPr algn="ctr"/>
            <a:r>
              <a:rPr lang="en-IN" sz="4000" dirty="0" smtClean="0"/>
              <a:t>Resource Person wise Report</a:t>
            </a:r>
            <a:endParaRPr lang="en-IN" sz="4000" dirty="0"/>
          </a:p>
        </p:txBody>
      </p:sp>
      <p:pic>
        <p:nvPicPr>
          <p:cNvPr id="7" name="Picture 2"/>
          <p:cNvPicPr>
            <a:picLocks noGrp="1" noChangeAspect="1" noChangeArrowheads="1"/>
          </p:cNvPicPr>
          <p:nvPr>
            <p:ph idx="1"/>
          </p:nvPr>
        </p:nvPicPr>
        <p:blipFill>
          <a:blip r:embed="rId2"/>
          <a:srcRect/>
          <a:stretch>
            <a:fillRect/>
          </a:stretch>
        </p:blipFill>
        <p:spPr bwMode="auto">
          <a:xfrm>
            <a:off x="0" y="1124744"/>
            <a:ext cx="9180512" cy="5688632"/>
          </a:xfrm>
          <a:prstGeom prst="rect">
            <a:avLst/>
          </a:prstGeom>
          <a:noFill/>
          <a:ln w="9525">
            <a:noFill/>
            <a:miter lim="800000"/>
            <a:headEnd/>
            <a:tailEnd/>
          </a:ln>
          <a:effectLst/>
        </p:spPr>
      </p:pic>
    </p:spTree>
    <p:extLst>
      <p:ext uri="{BB962C8B-B14F-4D97-AF65-F5344CB8AC3E}">
        <p14:creationId xmlns:p14="http://schemas.microsoft.com/office/powerpoint/2010/main" val="250992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56" y="620688"/>
            <a:ext cx="6275040" cy="563562"/>
          </a:xfrm>
        </p:spPr>
        <p:txBody>
          <a:bodyPr>
            <a:normAutofit fontScale="90000"/>
          </a:bodyPr>
          <a:lstStyle/>
          <a:p>
            <a:pPr algn="ctr"/>
            <a:r>
              <a:rPr lang="en-IN" dirty="0" smtClean="0"/>
              <a:t>Zonal Report</a:t>
            </a:r>
            <a:endParaRPr lang="en-IN" dirty="0"/>
          </a:p>
        </p:txBody>
      </p:sp>
      <p:pic>
        <p:nvPicPr>
          <p:cNvPr id="9219" name="Picture 3"/>
          <p:cNvPicPr>
            <a:picLocks noGrp="1" noChangeAspect="1" noChangeArrowheads="1"/>
          </p:cNvPicPr>
          <p:nvPr>
            <p:ph idx="1"/>
          </p:nvPr>
        </p:nvPicPr>
        <p:blipFill>
          <a:blip r:embed="rId2"/>
          <a:srcRect/>
          <a:stretch>
            <a:fillRect/>
          </a:stretch>
        </p:blipFill>
        <p:spPr bwMode="auto">
          <a:xfrm>
            <a:off x="0" y="1196752"/>
            <a:ext cx="9142040" cy="5661248"/>
          </a:xfrm>
          <a:prstGeom prst="rect">
            <a:avLst/>
          </a:prstGeom>
          <a:noFill/>
          <a:ln w="9525">
            <a:noFill/>
            <a:miter lim="800000"/>
            <a:headEnd/>
            <a:tailEnd/>
          </a:ln>
          <a:effectLst/>
        </p:spPr>
      </p:pic>
    </p:spTree>
    <p:extLst>
      <p:ext uri="{BB962C8B-B14F-4D97-AF65-F5344CB8AC3E}">
        <p14:creationId xmlns:p14="http://schemas.microsoft.com/office/powerpoint/2010/main" val="165203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240" y="476672"/>
            <a:ext cx="6563072" cy="650336"/>
          </a:xfrm>
        </p:spPr>
        <p:txBody>
          <a:bodyPr>
            <a:normAutofit fontScale="90000"/>
          </a:bodyPr>
          <a:lstStyle/>
          <a:p>
            <a:pPr algn="ctr"/>
            <a:r>
              <a:rPr lang="en-IN" sz="4000" b="1" dirty="0" smtClean="0"/>
              <a:t>District/Divisional Report</a:t>
            </a:r>
            <a:endParaRPr lang="en-IN" sz="4000" b="1" dirty="0"/>
          </a:p>
        </p:txBody>
      </p:sp>
      <p:pic>
        <p:nvPicPr>
          <p:cNvPr id="10242" name="Picture 2"/>
          <p:cNvPicPr>
            <a:picLocks noGrp="1" noChangeAspect="1" noChangeArrowheads="1"/>
          </p:cNvPicPr>
          <p:nvPr>
            <p:ph idx="1"/>
          </p:nvPr>
        </p:nvPicPr>
        <p:blipFill>
          <a:blip r:embed="rId2"/>
          <a:srcRect/>
          <a:stretch>
            <a:fillRect/>
          </a:stretch>
        </p:blipFill>
        <p:spPr bwMode="auto">
          <a:xfrm>
            <a:off x="0" y="1124745"/>
            <a:ext cx="9067800" cy="5688632"/>
          </a:xfrm>
          <a:prstGeom prst="rect">
            <a:avLst/>
          </a:prstGeom>
          <a:noFill/>
          <a:ln w="9525">
            <a:noFill/>
            <a:miter lim="800000"/>
            <a:headEnd/>
            <a:tailEnd/>
          </a:ln>
          <a:effectLst/>
        </p:spPr>
      </p:pic>
    </p:spTree>
    <p:extLst>
      <p:ext uri="{BB962C8B-B14F-4D97-AF65-F5344CB8AC3E}">
        <p14:creationId xmlns:p14="http://schemas.microsoft.com/office/powerpoint/2010/main" val="21783297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692696"/>
            <a:ext cx="8003232" cy="506320"/>
          </a:xfrm>
        </p:spPr>
        <p:txBody>
          <a:bodyPr>
            <a:noAutofit/>
          </a:bodyPr>
          <a:lstStyle/>
          <a:p>
            <a:pPr algn="ctr"/>
            <a:r>
              <a:rPr lang="en-IN" sz="3200" b="1" dirty="0" smtClean="0"/>
              <a:t>Snapshot of District Level Child Performance</a:t>
            </a:r>
            <a:endParaRPr lang="en-IN" sz="3200" b="1" dirty="0"/>
          </a:p>
        </p:txBody>
      </p:sp>
      <p:pic>
        <p:nvPicPr>
          <p:cNvPr id="4" name="Content Placeholder 3"/>
          <p:cNvPicPr>
            <a:picLocks noGrp="1" noChangeAspect="1" noChangeArrowheads="1"/>
          </p:cNvPicPr>
          <p:nvPr>
            <p:ph idx="1"/>
          </p:nvPr>
        </p:nvPicPr>
        <p:blipFill>
          <a:blip r:embed="rId2"/>
          <a:stretch>
            <a:fillRect/>
          </a:stretch>
        </p:blipFill>
        <p:spPr bwMode="auto">
          <a:xfrm>
            <a:off x="0" y="1124744"/>
            <a:ext cx="9144000" cy="5733256"/>
          </a:xfrm>
          <a:prstGeom prst="rect">
            <a:avLst/>
          </a:prstGeom>
          <a:noFill/>
          <a:ln w="9525">
            <a:noFill/>
            <a:miter lim="800000"/>
            <a:headEnd/>
            <a:tailEnd/>
          </a:ln>
          <a:effectLst/>
        </p:spPr>
      </p:pic>
    </p:spTree>
    <p:extLst>
      <p:ext uri="{BB962C8B-B14F-4D97-AF65-F5344CB8AC3E}">
        <p14:creationId xmlns:p14="http://schemas.microsoft.com/office/powerpoint/2010/main" val="21056559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47861"/>
            <a:ext cx="8229600" cy="5577483"/>
          </a:xfrm>
        </p:spPr>
        <p:txBody>
          <a:bodyPr>
            <a:noAutofit/>
          </a:bodyPr>
          <a:lstStyle/>
          <a:p>
            <a:pPr marL="0" indent="0" algn="ctr">
              <a:buNone/>
            </a:pPr>
            <a:r>
              <a:rPr lang="en-IN" sz="8000" b="1" dirty="0"/>
              <a:t>Provision of Assured Minimum Facilities</a:t>
            </a:r>
            <a:endParaRPr lang="en-IN" sz="8000" dirty="0"/>
          </a:p>
        </p:txBody>
      </p:sp>
    </p:spTree>
    <p:extLst>
      <p:ext uri="{BB962C8B-B14F-4D97-AF65-F5344CB8AC3E}">
        <p14:creationId xmlns:p14="http://schemas.microsoft.com/office/powerpoint/2010/main" val="32890184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04088"/>
            <a:ext cx="8229600" cy="564672"/>
          </a:xfrm>
        </p:spPr>
        <p:txBody>
          <a:bodyPr>
            <a:normAutofit fontScale="90000"/>
          </a:bodyPr>
          <a:lstStyle/>
          <a:p>
            <a:pPr algn="ctr"/>
            <a:r>
              <a:rPr lang="en-IN" sz="4400" b="1" dirty="0"/>
              <a:t>Drinking Water </a:t>
            </a:r>
            <a:r>
              <a:rPr lang="en-IN" sz="4400" b="1" dirty="0" smtClean="0"/>
              <a:t>facility</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1911716"/>
              </p:ext>
            </p:extLst>
          </p:nvPr>
        </p:nvGraphicFramePr>
        <p:xfrm>
          <a:off x="144017" y="1268760"/>
          <a:ext cx="8892479" cy="5472607"/>
        </p:xfrm>
        <a:graphic>
          <a:graphicData uri="http://schemas.openxmlformats.org/drawingml/2006/table">
            <a:tbl>
              <a:tblPr>
                <a:tableStyleId>{8799B23B-EC83-4686-B30A-512413B5E67A}</a:tableStyleId>
              </a:tblPr>
              <a:tblGrid>
                <a:gridCol w="2277004"/>
                <a:gridCol w="1727741"/>
                <a:gridCol w="1727741"/>
                <a:gridCol w="1727741"/>
                <a:gridCol w="1432252"/>
              </a:tblGrid>
              <a:tr h="573979">
                <a:tc>
                  <a:txBody>
                    <a:bodyPr/>
                    <a:lstStyle/>
                    <a:p>
                      <a:pPr algn="ctr">
                        <a:lnSpc>
                          <a:spcPct val="115000"/>
                        </a:lnSpc>
                        <a:spcAft>
                          <a:spcPts val="0"/>
                        </a:spcAft>
                      </a:pPr>
                      <a:r>
                        <a:rPr lang="en-IN" sz="1400" b="1" dirty="0">
                          <a:effectLst/>
                        </a:rPr>
                        <a:t>Indicators</a:t>
                      </a:r>
                      <a:endParaRPr lang="en-IN" sz="1400" b="1" dirty="0">
                        <a:effectLst/>
                        <a:latin typeface="Calibri"/>
                        <a:ea typeface="Times New Roman"/>
                        <a:cs typeface="Times New Roman"/>
                      </a:endParaRPr>
                    </a:p>
                  </a:txBody>
                  <a:tcPr marL="59973" marR="59973" marT="0" marB="0" anchor="ctr">
                    <a:solidFill>
                      <a:schemeClr val="tx2">
                        <a:lumMod val="40000"/>
                        <a:lumOff val="60000"/>
                      </a:schemeClr>
                    </a:solidFill>
                  </a:tcPr>
                </a:tc>
                <a:tc>
                  <a:txBody>
                    <a:bodyPr/>
                    <a:lstStyle/>
                    <a:p>
                      <a:pPr algn="ctr">
                        <a:lnSpc>
                          <a:spcPct val="115000"/>
                        </a:lnSpc>
                        <a:spcAft>
                          <a:spcPts val="0"/>
                        </a:spcAft>
                      </a:pPr>
                      <a:r>
                        <a:rPr lang="en-IN" sz="1400" b="1" dirty="0">
                          <a:effectLst/>
                        </a:rPr>
                        <a:t>Present Status</a:t>
                      </a:r>
                      <a:endParaRPr lang="en-IN" sz="1400" b="1" dirty="0">
                        <a:effectLst/>
                        <a:latin typeface="Calibri"/>
                        <a:ea typeface="Times New Roman"/>
                        <a:cs typeface="Times New Roman"/>
                      </a:endParaRPr>
                    </a:p>
                  </a:txBody>
                  <a:tcPr marL="59973" marR="59973" marT="0" marB="0" anchor="ctr">
                    <a:solidFill>
                      <a:schemeClr val="tx2">
                        <a:lumMod val="40000"/>
                        <a:lumOff val="60000"/>
                      </a:schemeClr>
                    </a:solidFill>
                  </a:tcPr>
                </a:tc>
                <a:tc>
                  <a:txBody>
                    <a:bodyPr/>
                    <a:lstStyle/>
                    <a:p>
                      <a:pPr algn="ctr">
                        <a:lnSpc>
                          <a:spcPct val="115000"/>
                        </a:lnSpc>
                        <a:spcAft>
                          <a:spcPts val="0"/>
                        </a:spcAft>
                      </a:pPr>
                      <a:r>
                        <a:rPr lang="en-IN" sz="1400" b="1" dirty="0">
                          <a:effectLst/>
                        </a:rPr>
                        <a:t>Action Steps to be taken</a:t>
                      </a:r>
                      <a:endParaRPr lang="en-IN" sz="1400" b="1" dirty="0">
                        <a:effectLst/>
                        <a:latin typeface="Calibri"/>
                        <a:ea typeface="Times New Roman"/>
                        <a:cs typeface="Times New Roman"/>
                      </a:endParaRPr>
                    </a:p>
                  </a:txBody>
                  <a:tcPr marL="59973" marR="59973" marT="0" marB="0" anchor="ctr">
                    <a:solidFill>
                      <a:schemeClr val="tx2">
                        <a:lumMod val="40000"/>
                        <a:lumOff val="60000"/>
                      </a:schemeClr>
                    </a:solidFill>
                  </a:tcPr>
                </a:tc>
                <a:tc>
                  <a:txBody>
                    <a:bodyPr/>
                    <a:lstStyle/>
                    <a:p>
                      <a:pPr algn="ctr">
                        <a:lnSpc>
                          <a:spcPct val="115000"/>
                        </a:lnSpc>
                        <a:spcAft>
                          <a:spcPts val="0"/>
                        </a:spcAft>
                      </a:pPr>
                      <a:r>
                        <a:rPr lang="en-IN" sz="1400" b="1" dirty="0">
                          <a:effectLst/>
                        </a:rPr>
                        <a:t>Who to do it?</a:t>
                      </a:r>
                      <a:endParaRPr lang="en-IN" sz="1400" b="1" dirty="0">
                        <a:effectLst/>
                        <a:latin typeface="Calibri"/>
                        <a:ea typeface="Times New Roman"/>
                        <a:cs typeface="Times New Roman"/>
                      </a:endParaRPr>
                    </a:p>
                  </a:txBody>
                  <a:tcPr marL="59973" marR="59973" marT="0" marB="0" anchor="ctr">
                    <a:solidFill>
                      <a:schemeClr val="tx2">
                        <a:lumMod val="40000"/>
                        <a:lumOff val="60000"/>
                      </a:schemeClr>
                    </a:solidFill>
                  </a:tcPr>
                </a:tc>
                <a:tc>
                  <a:txBody>
                    <a:bodyPr/>
                    <a:lstStyle/>
                    <a:p>
                      <a:pPr algn="ctr">
                        <a:lnSpc>
                          <a:spcPct val="115000"/>
                        </a:lnSpc>
                        <a:spcAft>
                          <a:spcPts val="0"/>
                        </a:spcAft>
                      </a:pPr>
                      <a:r>
                        <a:rPr lang="en-IN" sz="1400" b="1" dirty="0">
                          <a:effectLst/>
                        </a:rPr>
                        <a:t>Timeline</a:t>
                      </a:r>
                      <a:endParaRPr lang="en-IN" sz="1400" b="1" dirty="0">
                        <a:effectLst/>
                        <a:latin typeface="Calibri"/>
                        <a:ea typeface="Times New Roman"/>
                        <a:cs typeface="Times New Roman"/>
                      </a:endParaRPr>
                    </a:p>
                  </a:txBody>
                  <a:tcPr marL="59973" marR="59973" marT="0" marB="0" anchor="ctr">
                    <a:solidFill>
                      <a:schemeClr val="tx2">
                        <a:lumMod val="40000"/>
                        <a:lumOff val="60000"/>
                      </a:schemeClr>
                    </a:solidFill>
                  </a:tcPr>
                </a:tc>
              </a:tr>
              <a:tr h="557121">
                <a:tc>
                  <a:txBody>
                    <a:bodyPr/>
                    <a:lstStyle/>
                    <a:p>
                      <a:pPr marL="0" lvl="0" indent="0">
                        <a:lnSpc>
                          <a:spcPct val="115000"/>
                        </a:lnSpc>
                        <a:spcAft>
                          <a:spcPts val="0"/>
                        </a:spcAft>
                        <a:buFont typeface="+mj-lt"/>
                        <a:buNone/>
                      </a:pPr>
                      <a:r>
                        <a:rPr lang="en-IN" sz="1400" b="1" dirty="0">
                          <a:effectLst/>
                        </a:rPr>
                        <a:t>Source of drinking water facility</a:t>
                      </a:r>
                      <a:endParaRPr lang="en-IN" sz="1400" b="1"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r>
              <a:tr h="860471">
                <a:tc>
                  <a:txBody>
                    <a:bodyPr/>
                    <a:lstStyle/>
                    <a:p>
                      <a:pPr marL="0" lvl="0" indent="0">
                        <a:lnSpc>
                          <a:spcPct val="115000"/>
                        </a:lnSpc>
                        <a:spcAft>
                          <a:spcPts val="0"/>
                        </a:spcAft>
                        <a:buFont typeface="+mj-lt"/>
                        <a:buNone/>
                      </a:pPr>
                      <a:r>
                        <a:rPr lang="en-IN" sz="1400" b="1" dirty="0">
                          <a:effectLst/>
                        </a:rPr>
                        <a:t>Process of purification of drinking water in school</a:t>
                      </a:r>
                      <a:endParaRPr lang="en-IN" sz="1400" b="1"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r>
              <a:tr h="645355">
                <a:tc>
                  <a:txBody>
                    <a:bodyPr/>
                    <a:lstStyle/>
                    <a:p>
                      <a:pPr marL="0" lvl="0" indent="0">
                        <a:lnSpc>
                          <a:spcPct val="115000"/>
                        </a:lnSpc>
                        <a:spcAft>
                          <a:spcPts val="0"/>
                        </a:spcAft>
                        <a:buFont typeface="+mj-lt"/>
                        <a:buNone/>
                      </a:pPr>
                      <a:r>
                        <a:rPr lang="en-IN" sz="1400" b="1" dirty="0">
                          <a:effectLst/>
                        </a:rPr>
                        <a:t>Availability of Drinking water in the school</a:t>
                      </a:r>
                      <a:endParaRPr lang="en-IN" sz="1400" b="1"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r>
              <a:tr h="844110">
                <a:tc>
                  <a:txBody>
                    <a:bodyPr/>
                    <a:lstStyle/>
                    <a:p>
                      <a:pPr marL="0" lvl="0" indent="0">
                        <a:lnSpc>
                          <a:spcPct val="115000"/>
                        </a:lnSpc>
                        <a:spcAft>
                          <a:spcPts val="0"/>
                        </a:spcAft>
                        <a:buFont typeface="+mj-lt"/>
                        <a:buNone/>
                      </a:pPr>
                      <a:r>
                        <a:rPr lang="en-IN" sz="1400" b="1" dirty="0">
                          <a:effectLst/>
                        </a:rPr>
                        <a:t>Whether Drinking water is stored  in overhead tank/s</a:t>
                      </a:r>
                      <a:endParaRPr lang="en-IN" sz="1400" b="1"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r>
              <a:tr h="1131100">
                <a:tc>
                  <a:txBody>
                    <a:bodyPr/>
                    <a:lstStyle/>
                    <a:p>
                      <a:pPr marL="0" lvl="0" indent="0">
                        <a:lnSpc>
                          <a:spcPct val="115000"/>
                        </a:lnSpc>
                        <a:spcAft>
                          <a:spcPts val="0"/>
                        </a:spcAft>
                        <a:buFont typeface="+mj-lt"/>
                        <a:buNone/>
                      </a:pPr>
                      <a:r>
                        <a:rPr lang="en-IN" sz="1400" b="1" dirty="0">
                          <a:effectLst/>
                        </a:rPr>
                        <a:t>Number of times overhead tank/s were cleaned during the current year.</a:t>
                      </a:r>
                      <a:endParaRPr lang="en-IN" sz="1400" b="1"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effectLst/>
                        <a:latin typeface="Calibri"/>
                        <a:ea typeface="Times New Roman"/>
                        <a:cs typeface="Times New Roman"/>
                      </a:endParaRPr>
                    </a:p>
                  </a:txBody>
                  <a:tcPr marL="59973" marR="59973" marT="0" marB="0" anchor="ctr"/>
                </a:tc>
              </a:tr>
              <a:tr h="860471">
                <a:tc>
                  <a:txBody>
                    <a:bodyPr/>
                    <a:lstStyle/>
                    <a:p>
                      <a:pPr marL="0" lvl="0" indent="0">
                        <a:lnSpc>
                          <a:spcPct val="115000"/>
                        </a:lnSpc>
                        <a:spcAft>
                          <a:spcPts val="0"/>
                        </a:spcAft>
                        <a:buFont typeface="+mj-lt"/>
                        <a:buNone/>
                      </a:pPr>
                      <a:r>
                        <a:rPr lang="en-IN" sz="1400" b="1" dirty="0">
                          <a:effectLst/>
                        </a:rPr>
                        <a:t>Cleanliness around drinking water facilities is done:</a:t>
                      </a:r>
                      <a:endParaRPr lang="en-IN" sz="1400" b="1"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effectLst/>
                        <a:latin typeface="Calibri"/>
                        <a:ea typeface="Times New Roman"/>
                        <a:cs typeface="Times New Roman"/>
                      </a:endParaRPr>
                    </a:p>
                  </a:txBody>
                  <a:tcPr marL="59973" marR="59973" marT="0" marB="0" anchor="ctr"/>
                </a:tc>
              </a:tr>
            </a:tbl>
          </a:graphicData>
        </a:graphic>
      </p:graphicFrame>
    </p:spTree>
    <p:extLst>
      <p:ext uri="{BB962C8B-B14F-4D97-AF65-F5344CB8AC3E}">
        <p14:creationId xmlns:p14="http://schemas.microsoft.com/office/powerpoint/2010/main" val="59168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3682752" cy="722344"/>
          </a:xfrm>
        </p:spPr>
        <p:txBody>
          <a:bodyPr>
            <a:normAutofit/>
          </a:bodyPr>
          <a:lstStyle/>
          <a:p>
            <a:r>
              <a:rPr lang="en-IN" sz="4000" b="1" dirty="0"/>
              <a:t>Toilet </a:t>
            </a:r>
            <a:r>
              <a:rPr lang="en-IN" sz="4000" b="1" dirty="0" smtClean="0"/>
              <a:t>Facility</a:t>
            </a:r>
            <a:endParaRPr lang="en-IN" sz="4000" b="1" dirty="0"/>
          </a:p>
        </p:txBody>
      </p:sp>
      <p:graphicFrame>
        <p:nvGraphicFramePr>
          <p:cNvPr id="4" name="Content Placeholder 4"/>
          <p:cNvGraphicFramePr>
            <a:graphicFrameLocks/>
          </p:cNvGraphicFramePr>
          <p:nvPr>
            <p:extLst>
              <p:ext uri="{D42A27DB-BD31-4B8C-83A1-F6EECF244321}">
                <p14:modId xmlns:p14="http://schemas.microsoft.com/office/powerpoint/2010/main" val="1234197524"/>
              </p:ext>
            </p:extLst>
          </p:nvPr>
        </p:nvGraphicFramePr>
        <p:xfrm>
          <a:off x="35496" y="1052736"/>
          <a:ext cx="9036495" cy="5790402"/>
        </p:xfrm>
        <a:graphic>
          <a:graphicData uri="http://schemas.openxmlformats.org/drawingml/2006/table">
            <a:tbl>
              <a:tblPr>
                <a:tableStyleId>{8799B23B-EC83-4686-B30A-512413B5E67A}</a:tableStyleId>
              </a:tblPr>
              <a:tblGrid>
                <a:gridCol w="2313881"/>
                <a:gridCol w="1755722"/>
                <a:gridCol w="1755722"/>
                <a:gridCol w="1755722"/>
                <a:gridCol w="1455448"/>
              </a:tblGrid>
              <a:tr h="509745">
                <a:tc>
                  <a:txBody>
                    <a:bodyPr/>
                    <a:lstStyle/>
                    <a:p>
                      <a:pPr algn="ctr">
                        <a:lnSpc>
                          <a:spcPct val="115000"/>
                        </a:lnSpc>
                        <a:spcAft>
                          <a:spcPts val="0"/>
                        </a:spcAft>
                      </a:pPr>
                      <a:r>
                        <a:rPr lang="en-IN" sz="1400" dirty="0">
                          <a:effectLst/>
                        </a:rPr>
                        <a:t>Indicators</a:t>
                      </a:r>
                      <a:endParaRPr lang="en-IN" sz="1400" b="1"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400" dirty="0">
                          <a:effectLst/>
                        </a:rPr>
                        <a:t>Present Status</a:t>
                      </a:r>
                      <a:endParaRPr lang="en-IN" sz="1400" b="1"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400" dirty="0">
                          <a:effectLst/>
                        </a:rPr>
                        <a:t>Action Steps to be taken</a:t>
                      </a:r>
                      <a:endParaRPr lang="en-IN" sz="1400" b="1"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400" dirty="0">
                          <a:effectLst/>
                        </a:rPr>
                        <a:t>Who to do it?</a:t>
                      </a:r>
                      <a:endParaRPr lang="en-IN" sz="1400" b="1"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400" dirty="0">
                          <a:effectLst/>
                        </a:rPr>
                        <a:t>Timeline</a:t>
                      </a:r>
                      <a:endParaRPr lang="en-IN" sz="1400" b="1" dirty="0">
                        <a:solidFill>
                          <a:srgbClr val="0070C0"/>
                        </a:solidFill>
                        <a:effectLst/>
                        <a:latin typeface="Calibri"/>
                        <a:ea typeface="Times New Roman"/>
                        <a:cs typeface="Times New Roman"/>
                      </a:endParaRPr>
                    </a:p>
                  </a:txBody>
                  <a:tcPr marL="59973" marR="59973" marT="0" marB="0" anchor="ctr"/>
                </a:tc>
              </a:tr>
              <a:tr h="411585">
                <a:tc>
                  <a:txBody>
                    <a:bodyPr/>
                    <a:lstStyle/>
                    <a:p>
                      <a:pPr marL="0" lvl="0" indent="0">
                        <a:lnSpc>
                          <a:spcPct val="115000"/>
                        </a:lnSpc>
                        <a:spcAft>
                          <a:spcPts val="0"/>
                        </a:spcAft>
                        <a:buFont typeface="+mj-lt"/>
                        <a:buNone/>
                      </a:pPr>
                      <a:r>
                        <a:rPr lang="en-IN" sz="1200" dirty="0">
                          <a:effectLst/>
                        </a:rPr>
                        <a:t>Total number of toilets available</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r>
              <a:tr h="436924">
                <a:tc>
                  <a:txBody>
                    <a:bodyPr/>
                    <a:lstStyle/>
                    <a:p>
                      <a:pPr marL="0" lvl="0" indent="0">
                        <a:lnSpc>
                          <a:spcPct val="115000"/>
                        </a:lnSpc>
                        <a:spcAft>
                          <a:spcPts val="0"/>
                        </a:spcAft>
                        <a:buFont typeface="+mj-lt"/>
                        <a:buNone/>
                      </a:pPr>
                      <a:r>
                        <a:rPr lang="en-IN" sz="1200" dirty="0">
                          <a:effectLst/>
                        </a:rPr>
                        <a:t>Number of functional toilets for Boys</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r>
              <a:tr h="436924">
                <a:tc>
                  <a:txBody>
                    <a:bodyPr/>
                    <a:lstStyle/>
                    <a:p>
                      <a:pPr marL="0" lvl="0" indent="0">
                        <a:lnSpc>
                          <a:spcPct val="115000"/>
                        </a:lnSpc>
                        <a:spcAft>
                          <a:spcPts val="0"/>
                        </a:spcAft>
                        <a:buFont typeface="+mj-lt"/>
                        <a:buNone/>
                      </a:pPr>
                      <a:r>
                        <a:rPr lang="en-IN" sz="1200" dirty="0">
                          <a:effectLst/>
                        </a:rPr>
                        <a:t>Number of functional toilets for Girls</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r>
              <a:tr h="436924">
                <a:tc>
                  <a:txBody>
                    <a:bodyPr/>
                    <a:lstStyle/>
                    <a:p>
                      <a:pPr marL="0" lvl="0" indent="0">
                        <a:lnSpc>
                          <a:spcPct val="115000"/>
                        </a:lnSpc>
                        <a:spcAft>
                          <a:spcPts val="0"/>
                        </a:spcAft>
                        <a:buFont typeface="+mj-lt"/>
                        <a:buNone/>
                      </a:pPr>
                      <a:r>
                        <a:rPr lang="en-IN" sz="1200" dirty="0">
                          <a:effectLst/>
                        </a:rPr>
                        <a:t>Number of functional toilets for CWSN</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r>
              <a:tr h="436924">
                <a:tc>
                  <a:txBody>
                    <a:bodyPr/>
                    <a:lstStyle/>
                    <a:p>
                      <a:pPr marL="0" lvl="0" indent="0">
                        <a:lnSpc>
                          <a:spcPct val="115000"/>
                        </a:lnSpc>
                        <a:spcAft>
                          <a:spcPts val="0"/>
                        </a:spcAft>
                        <a:buFont typeface="+mj-lt"/>
                        <a:buNone/>
                      </a:pPr>
                      <a:r>
                        <a:rPr lang="en-IN" sz="1200" dirty="0">
                          <a:effectLst/>
                        </a:rPr>
                        <a:t>Number of functional toilets for Staff</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r>
              <a:tr h="311927">
                <a:tc>
                  <a:txBody>
                    <a:bodyPr/>
                    <a:lstStyle/>
                    <a:p>
                      <a:pPr marL="0" lvl="0" indent="0">
                        <a:lnSpc>
                          <a:spcPct val="115000"/>
                        </a:lnSpc>
                        <a:spcAft>
                          <a:spcPts val="0"/>
                        </a:spcAft>
                        <a:buFont typeface="+mj-lt"/>
                        <a:buNone/>
                      </a:pPr>
                      <a:r>
                        <a:rPr lang="en-IN" sz="1200" dirty="0">
                          <a:effectLst/>
                        </a:rPr>
                        <a:t>Urinals available for boys</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a:effectLst/>
                        </a:rPr>
                        <a:t> </a:t>
                      </a:r>
                      <a:endParaRPr lang="en-IN" sz="100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r>
                        <a:rPr lang="en-IN" sz="1000" dirty="0">
                          <a:effectLst/>
                        </a:rPr>
                        <a:t> </a:t>
                      </a:r>
                      <a:endParaRPr lang="en-IN" sz="1000" dirty="0">
                        <a:solidFill>
                          <a:srgbClr val="0070C0"/>
                        </a:solidFill>
                        <a:effectLst/>
                        <a:latin typeface="Calibri"/>
                        <a:ea typeface="Times New Roman"/>
                        <a:cs typeface="Times New Roman"/>
                      </a:endParaRPr>
                    </a:p>
                  </a:txBody>
                  <a:tcPr marL="59973" marR="59973" marT="0" marB="0" anchor="ctr"/>
                </a:tc>
              </a:tr>
              <a:tr h="543784">
                <a:tc>
                  <a:txBody>
                    <a:bodyPr/>
                    <a:lstStyle/>
                    <a:p>
                      <a:pPr marL="0" lvl="0" indent="0">
                        <a:lnSpc>
                          <a:spcPct val="115000"/>
                        </a:lnSpc>
                        <a:spcAft>
                          <a:spcPts val="0"/>
                        </a:spcAft>
                        <a:buFont typeface="+mj-lt"/>
                        <a:buNone/>
                      </a:pPr>
                      <a:r>
                        <a:rPr lang="en-IN" sz="1200" dirty="0">
                          <a:effectLst/>
                        </a:rPr>
                        <a:t>Availability of water for flushing and cleaning of toilets</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r h="242755">
                <a:tc>
                  <a:txBody>
                    <a:bodyPr/>
                    <a:lstStyle/>
                    <a:p>
                      <a:pPr marL="0" lvl="0" indent="0">
                        <a:lnSpc>
                          <a:spcPct val="115000"/>
                        </a:lnSpc>
                        <a:spcAft>
                          <a:spcPts val="0"/>
                        </a:spcAft>
                        <a:buFont typeface="+mj-lt"/>
                        <a:buNone/>
                      </a:pPr>
                      <a:r>
                        <a:rPr lang="en-IN" sz="1200" dirty="0">
                          <a:effectLst/>
                        </a:rPr>
                        <a:t>Cleaning of toilet</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r h="436924">
                <a:tc>
                  <a:txBody>
                    <a:bodyPr/>
                    <a:lstStyle/>
                    <a:p>
                      <a:pPr marL="0" lvl="0" indent="0">
                        <a:lnSpc>
                          <a:spcPct val="115000"/>
                        </a:lnSpc>
                        <a:spcAft>
                          <a:spcPts val="0"/>
                        </a:spcAft>
                        <a:buFont typeface="+mj-lt"/>
                        <a:buNone/>
                      </a:pPr>
                      <a:r>
                        <a:rPr lang="en-IN" sz="1200" dirty="0">
                          <a:effectLst/>
                        </a:rPr>
                        <a:t>Availability of soap  for hand washing</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r h="543784">
                <a:tc>
                  <a:txBody>
                    <a:bodyPr/>
                    <a:lstStyle/>
                    <a:p>
                      <a:pPr marL="0" lvl="0" indent="0">
                        <a:lnSpc>
                          <a:spcPct val="115000"/>
                        </a:lnSpc>
                        <a:spcAft>
                          <a:spcPts val="0"/>
                        </a:spcAft>
                        <a:buFont typeface="+mj-lt"/>
                        <a:buNone/>
                      </a:pPr>
                      <a:r>
                        <a:rPr lang="en-IN" sz="1200" dirty="0">
                          <a:effectLst/>
                        </a:rPr>
                        <a:t>Mechanism  for sanitation and cleanliness of toilets</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r h="436924">
                <a:tc>
                  <a:txBody>
                    <a:bodyPr/>
                    <a:lstStyle/>
                    <a:p>
                      <a:pPr marL="0" lvl="0" indent="0">
                        <a:lnSpc>
                          <a:spcPct val="115000"/>
                        </a:lnSpc>
                        <a:spcAft>
                          <a:spcPts val="0"/>
                        </a:spcAft>
                        <a:buFont typeface="+mj-lt"/>
                        <a:buNone/>
                      </a:pPr>
                      <a:r>
                        <a:rPr lang="en-IN" sz="1200" dirty="0">
                          <a:effectLst/>
                        </a:rPr>
                        <a:t>Availability of dustbin, bucket, mug etc. </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r h="242755">
                <a:tc>
                  <a:txBody>
                    <a:bodyPr/>
                    <a:lstStyle/>
                    <a:p>
                      <a:pPr marL="0" lvl="0" indent="0">
                        <a:lnSpc>
                          <a:spcPct val="115000"/>
                        </a:lnSpc>
                        <a:spcAft>
                          <a:spcPts val="0"/>
                        </a:spcAft>
                        <a:buFont typeface="+mj-lt"/>
                        <a:buNone/>
                      </a:pPr>
                      <a:r>
                        <a:rPr lang="en-IN" sz="1200" dirty="0">
                          <a:effectLst/>
                        </a:rPr>
                        <a:t>Hinge Lock</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r h="362523">
                <a:tc>
                  <a:txBody>
                    <a:bodyPr/>
                    <a:lstStyle/>
                    <a:p>
                      <a:pPr marL="0" lvl="0" indent="0" algn="just">
                        <a:lnSpc>
                          <a:spcPct val="115000"/>
                        </a:lnSpc>
                        <a:spcAft>
                          <a:spcPts val="0"/>
                        </a:spcAft>
                        <a:buFont typeface="+mj-lt"/>
                        <a:buNone/>
                      </a:pPr>
                      <a:r>
                        <a:rPr lang="en-IN" sz="1200" dirty="0">
                          <a:effectLst/>
                        </a:rPr>
                        <a:t>Pink colour for Girls toilet</a:t>
                      </a:r>
                      <a:endParaRPr lang="en-IN" sz="1100" b="1"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c>
                  <a:txBody>
                    <a:bodyPr/>
                    <a:lstStyle/>
                    <a:p>
                      <a:pPr algn="ctr">
                        <a:lnSpc>
                          <a:spcPct val="115000"/>
                        </a:lnSpc>
                        <a:spcAft>
                          <a:spcPts val="0"/>
                        </a:spcAft>
                      </a:pPr>
                      <a:endParaRPr lang="en-IN" sz="1000" dirty="0">
                        <a:solidFill>
                          <a:srgbClr val="0070C0"/>
                        </a:solidFill>
                        <a:effectLst/>
                        <a:latin typeface="Calibri"/>
                        <a:ea typeface="Times New Roman"/>
                        <a:cs typeface="Times New Roman"/>
                      </a:endParaRPr>
                    </a:p>
                  </a:txBody>
                  <a:tcPr marL="59973" marR="59973" marT="0" marB="0" anchor="ctr"/>
                </a:tc>
              </a:tr>
            </a:tbl>
          </a:graphicData>
        </a:graphic>
      </p:graphicFrame>
    </p:spTree>
    <p:extLst>
      <p:ext uri="{BB962C8B-B14F-4D97-AF65-F5344CB8AC3E}">
        <p14:creationId xmlns:p14="http://schemas.microsoft.com/office/powerpoint/2010/main" val="3686464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692696"/>
            <a:ext cx="8229600" cy="578328"/>
          </a:xfrm>
        </p:spPr>
        <p:txBody>
          <a:bodyPr>
            <a:noAutofit/>
          </a:bodyPr>
          <a:lstStyle/>
          <a:p>
            <a:r>
              <a:rPr lang="en-IN" sz="4000" dirty="0"/>
              <a:t>Beautification of School &amp; </a:t>
            </a:r>
            <a:r>
              <a:rPr lang="en-IN" sz="4000" dirty="0" smtClean="0"/>
              <a:t>Surroundings</a:t>
            </a:r>
            <a:endParaRPr lang="en-IN"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9250576"/>
              </p:ext>
            </p:extLst>
          </p:nvPr>
        </p:nvGraphicFramePr>
        <p:xfrm>
          <a:off x="107504" y="1268762"/>
          <a:ext cx="9036496" cy="5400598"/>
        </p:xfrm>
        <a:graphic>
          <a:graphicData uri="http://schemas.openxmlformats.org/drawingml/2006/table">
            <a:tbl>
              <a:tblPr firstRow="1" bandRow="1">
                <a:tableStyleId>{F2DE63D5-997A-4646-A377-4702673A728D}</a:tableStyleId>
              </a:tblPr>
              <a:tblGrid>
                <a:gridCol w="2857815"/>
                <a:gridCol w="1739501"/>
                <a:gridCol w="1581365"/>
                <a:gridCol w="1581365"/>
                <a:gridCol w="1276450"/>
              </a:tblGrid>
              <a:tr h="771514">
                <a:tc>
                  <a:txBody>
                    <a:bodyPr/>
                    <a:lstStyle/>
                    <a:p>
                      <a:pPr algn="ctr">
                        <a:lnSpc>
                          <a:spcPct val="115000"/>
                        </a:lnSpc>
                        <a:spcAft>
                          <a:spcPts val="0"/>
                        </a:spcAft>
                      </a:pPr>
                      <a:r>
                        <a:rPr lang="en-IN" sz="1400" dirty="0">
                          <a:effectLst/>
                        </a:rPr>
                        <a:t>Indicators</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Present Status</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Action Steps to be taken</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Who to do it?</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Timeline</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4">
                <a:tc>
                  <a:txBody>
                    <a:bodyPr/>
                    <a:lstStyle/>
                    <a:p>
                      <a:pPr marL="0" lvl="0" indent="0" algn="just">
                        <a:lnSpc>
                          <a:spcPct val="115000"/>
                        </a:lnSpc>
                        <a:spcAft>
                          <a:spcPts val="0"/>
                        </a:spcAft>
                        <a:buFont typeface="+mj-lt"/>
                        <a:buNone/>
                      </a:pPr>
                      <a:r>
                        <a:rPr lang="en-IN" sz="1800" dirty="0">
                          <a:effectLst/>
                        </a:rPr>
                        <a:t>Availability of playground</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4">
                <a:tc>
                  <a:txBody>
                    <a:bodyPr/>
                    <a:lstStyle/>
                    <a:p>
                      <a:pPr marL="0" lvl="0" indent="0" algn="just">
                        <a:lnSpc>
                          <a:spcPct val="115000"/>
                        </a:lnSpc>
                        <a:spcAft>
                          <a:spcPts val="0"/>
                        </a:spcAft>
                        <a:buFont typeface="+mj-lt"/>
                        <a:buNone/>
                      </a:pPr>
                      <a:r>
                        <a:rPr lang="en-IN" sz="1800" dirty="0">
                          <a:effectLst/>
                        </a:rPr>
                        <a:t>Boundary wall</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4">
                <a:tc>
                  <a:txBody>
                    <a:bodyPr/>
                    <a:lstStyle/>
                    <a:p>
                      <a:pPr marL="0" lvl="0" indent="0" algn="just">
                        <a:lnSpc>
                          <a:spcPct val="115000"/>
                        </a:lnSpc>
                        <a:spcAft>
                          <a:spcPts val="0"/>
                        </a:spcAft>
                        <a:buFont typeface="+mj-lt"/>
                        <a:buNone/>
                      </a:pPr>
                      <a:r>
                        <a:rPr lang="en-IN" sz="1800" dirty="0">
                          <a:effectLst/>
                        </a:rPr>
                        <a:t>Levelling of  ground</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4">
                <a:tc>
                  <a:txBody>
                    <a:bodyPr/>
                    <a:lstStyle/>
                    <a:p>
                      <a:pPr marL="0" lvl="0" indent="0" algn="just">
                        <a:lnSpc>
                          <a:spcPct val="115000"/>
                        </a:lnSpc>
                        <a:spcAft>
                          <a:spcPts val="0"/>
                        </a:spcAft>
                        <a:buFont typeface="+mj-lt"/>
                        <a:buNone/>
                      </a:pPr>
                      <a:r>
                        <a:rPr lang="en-IN" sz="1800" dirty="0">
                          <a:effectLst/>
                        </a:rPr>
                        <a:t>Maintenance of ground</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4">
                <a:tc>
                  <a:txBody>
                    <a:bodyPr/>
                    <a:lstStyle/>
                    <a:p>
                      <a:pPr marL="0" lvl="0" indent="0" algn="just">
                        <a:lnSpc>
                          <a:spcPct val="115000"/>
                        </a:lnSpc>
                        <a:spcAft>
                          <a:spcPts val="0"/>
                        </a:spcAft>
                        <a:buFont typeface="+mj-lt"/>
                        <a:buNone/>
                      </a:pPr>
                      <a:r>
                        <a:rPr lang="en-IN" sz="1800" dirty="0">
                          <a:effectLst/>
                        </a:rPr>
                        <a:t>Arrangement for outdoor games</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1514">
                <a:tc>
                  <a:txBody>
                    <a:bodyPr/>
                    <a:lstStyle/>
                    <a:p>
                      <a:pPr marL="0" lvl="0" indent="0" algn="just">
                        <a:lnSpc>
                          <a:spcPct val="115000"/>
                        </a:lnSpc>
                        <a:spcAft>
                          <a:spcPts val="0"/>
                        </a:spcAft>
                        <a:buFont typeface="+mj-lt"/>
                        <a:buNone/>
                      </a:pPr>
                      <a:r>
                        <a:rPr lang="en-IN" sz="1800" dirty="0">
                          <a:effectLst/>
                        </a:rPr>
                        <a:t>Beautification  of lawn</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8879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764704"/>
            <a:ext cx="8229600" cy="866360"/>
          </a:xfrm>
        </p:spPr>
        <p:txBody>
          <a:bodyPr>
            <a:normAutofit/>
          </a:bodyPr>
          <a:lstStyle/>
          <a:p>
            <a:r>
              <a:rPr lang="en-IN" b="1" dirty="0"/>
              <a:t>Some </a:t>
            </a:r>
            <a:r>
              <a:rPr lang="en-IN" b="1" dirty="0" smtClean="0"/>
              <a:t>Recommendations</a:t>
            </a:r>
            <a:endParaRPr lang="en-IN" dirty="0"/>
          </a:p>
        </p:txBody>
      </p:sp>
      <p:sp>
        <p:nvSpPr>
          <p:cNvPr id="3" name="Content Placeholder 2"/>
          <p:cNvSpPr>
            <a:spLocks noGrp="1"/>
          </p:cNvSpPr>
          <p:nvPr>
            <p:ph idx="1"/>
          </p:nvPr>
        </p:nvSpPr>
        <p:spPr>
          <a:xfrm>
            <a:off x="590872" y="1772816"/>
            <a:ext cx="8229600" cy="4752528"/>
          </a:xfrm>
        </p:spPr>
        <p:txBody>
          <a:bodyPr>
            <a:normAutofit fontScale="92500"/>
          </a:bodyPr>
          <a:lstStyle/>
          <a:p>
            <a:pPr>
              <a:lnSpc>
                <a:spcPct val="150000"/>
              </a:lnSpc>
            </a:pPr>
            <a:r>
              <a:rPr lang="en-IN" b="1" i="1" dirty="0"/>
              <a:t>Teacher’s Manual for ECCE &amp; Early Grades”</a:t>
            </a:r>
            <a:r>
              <a:rPr lang="en-IN" dirty="0"/>
              <a:t> </a:t>
            </a:r>
            <a:endParaRPr lang="en-IN" dirty="0" smtClean="0"/>
          </a:p>
          <a:p>
            <a:pPr>
              <a:lnSpc>
                <a:spcPct val="150000"/>
              </a:lnSpc>
            </a:pPr>
            <a:r>
              <a:rPr lang="en-IN" b="1" i="1" dirty="0" smtClean="0"/>
              <a:t>Consultation of “Learning </a:t>
            </a:r>
            <a:r>
              <a:rPr lang="en-IN" b="1" i="1" dirty="0"/>
              <a:t>Outcomes”</a:t>
            </a:r>
            <a:r>
              <a:rPr lang="en-IN" dirty="0"/>
              <a:t> </a:t>
            </a:r>
            <a:r>
              <a:rPr lang="en-IN" dirty="0" smtClean="0"/>
              <a:t>document</a:t>
            </a:r>
          </a:p>
          <a:p>
            <a:pPr lvl="0">
              <a:lnSpc>
                <a:spcPct val="150000"/>
              </a:lnSpc>
            </a:pPr>
            <a:r>
              <a:rPr lang="en-IN" dirty="0"/>
              <a:t>The Number of working days </a:t>
            </a:r>
            <a:r>
              <a:rPr lang="en-IN" dirty="0" err="1"/>
              <a:t>w.e.f</a:t>
            </a:r>
            <a:r>
              <a:rPr lang="en-IN" dirty="0"/>
              <a:t> </a:t>
            </a:r>
            <a:r>
              <a:rPr lang="en-IN" i="1" dirty="0"/>
              <a:t>15</a:t>
            </a:r>
            <a:r>
              <a:rPr lang="en-IN" i="1" baseline="30000" dirty="0"/>
              <a:t>th</a:t>
            </a:r>
            <a:r>
              <a:rPr lang="en-IN" i="1" dirty="0"/>
              <a:t> November 2019</a:t>
            </a:r>
            <a:r>
              <a:rPr lang="en-IN" dirty="0"/>
              <a:t> to 31</a:t>
            </a:r>
            <a:r>
              <a:rPr lang="en-IN" baseline="30000" dirty="0"/>
              <a:t>st</a:t>
            </a:r>
            <a:r>
              <a:rPr lang="en-IN" dirty="0"/>
              <a:t> October 2020 shall be </a:t>
            </a:r>
            <a:r>
              <a:rPr lang="en-IN" b="1" dirty="0"/>
              <a:t>210 days (Right To Education complaint) </a:t>
            </a:r>
            <a:r>
              <a:rPr lang="en-IN" dirty="0"/>
              <a:t>excluding Winter break, summer break &amp; other scheduled holidays.</a:t>
            </a:r>
          </a:p>
          <a:p>
            <a:pPr lvl="0">
              <a:lnSpc>
                <a:spcPct val="150000"/>
              </a:lnSpc>
            </a:pPr>
            <a:r>
              <a:rPr lang="en-IN" dirty="0"/>
              <a:t>Commencement of Academic Activities </a:t>
            </a:r>
            <a:r>
              <a:rPr lang="en-IN" dirty="0" err="1"/>
              <a:t>w.e.f</a:t>
            </a:r>
            <a:r>
              <a:rPr lang="en-IN" dirty="0"/>
              <a:t> 15</a:t>
            </a:r>
            <a:r>
              <a:rPr lang="en-IN" baseline="30000" dirty="0"/>
              <a:t>th</a:t>
            </a:r>
            <a:r>
              <a:rPr lang="en-IN" dirty="0"/>
              <a:t> of November from Class 1</a:t>
            </a:r>
            <a:r>
              <a:rPr lang="en-IN" baseline="30000" dirty="0"/>
              <a:t>st</a:t>
            </a:r>
            <a:r>
              <a:rPr lang="en-IN" dirty="0"/>
              <a:t> to 9</a:t>
            </a:r>
            <a:r>
              <a:rPr lang="en-IN" baseline="30000" dirty="0"/>
              <a:t>th</a:t>
            </a:r>
            <a:endParaRPr lang="en-IN" dirty="0"/>
          </a:p>
          <a:p>
            <a:endParaRPr lang="en-IN" dirty="0"/>
          </a:p>
        </p:txBody>
      </p:sp>
    </p:spTree>
    <p:extLst>
      <p:ext uri="{BB962C8B-B14F-4D97-AF65-F5344CB8AC3E}">
        <p14:creationId xmlns:p14="http://schemas.microsoft.com/office/powerpoint/2010/main" val="439248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5915000" cy="866360"/>
          </a:xfrm>
        </p:spPr>
        <p:txBody>
          <a:bodyPr>
            <a:normAutofit/>
          </a:bodyPr>
          <a:lstStyle/>
          <a:p>
            <a:pPr algn="ctr"/>
            <a:r>
              <a:rPr lang="en-IN" sz="4000" b="1" dirty="0"/>
              <a:t>Classroom </a:t>
            </a:r>
            <a:r>
              <a:rPr lang="en-IN" sz="4000" b="1" dirty="0" smtClean="0"/>
              <a:t>Environment</a:t>
            </a:r>
            <a:endParaRPr lang="en-IN"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8552438"/>
              </p:ext>
            </p:extLst>
          </p:nvPr>
        </p:nvGraphicFramePr>
        <p:xfrm>
          <a:off x="107504" y="1268760"/>
          <a:ext cx="8928991" cy="5472610"/>
        </p:xfrm>
        <a:graphic>
          <a:graphicData uri="http://schemas.openxmlformats.org/drawingml/2006/table">
            <a:tbl>
              <a:tblPr firstRow="1" bandRow="1">
                <a:tableStyleId>{F2DE63D5-997A-4646-A377-4702673A728D}</a:tableStyleId>
              </a:tblPr>
              <a:tblGrid>
                <a:gridCol w="2450072"/>
                <a:gridCol w="1524452"/>
                <a:gridCol w="1382871"/>
                <a:gridCol w="1785798"/>
                <a:gridCol w="1785798"/>
              </a:tblGrid>
              <a:tr h="547261">
                <a:tc>
                  <a:txBody>
                    <a:bodyPr/>
                    <a:lstStyle/>
                    <a:p>
                      <a:pPr algn="ctr">
                        <a:lnSpc>
                          <a:spcPct val="115000"/>
                        </a:lnSpc>
                        <a:spcAft>
                          <a:spcPts val="0"/>
                        </a:spcAft>
                      </a:pPr>
                      <a:r>
                        <a:rPr lang="en-IN" sz="1400" dirty="0">
                          <a:effectLst/>
                        </a:rPr>
                        <a:t>Indicators</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Present Status</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Action Steps to be taken</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Who to do it?</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dirty="0">
                          <a:effectLst/>
                        </a:rPr>
                        <a:t>Timeline</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Space</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Heating</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Cooling</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Lighting</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Matting</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Blackboard/Furniture</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Seating Arrangement</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Learning Corners</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61">
                <a:tc>
                  <a:txBody>
                    <a:bodyPr/>
                    <a:lstStyle/>
                    <a:p>
                      <a:pPr marL="0" lvl="0" indent="0">
                        <a:lnSpc>
                          <a:spcPct val="115000"/>
                        </a:lnSpc>
                        <a:spcAft>
                          <a:spcPts val="0"/>
                        </a:spcAft>
                        <a:buFont typeface="+mj-lt"/>
                        <a:buNone/>
                      </a:pPr>
                      <a:r>
                        <a:rPr lang="en-IN" sz="1800" dirty="0">
                          <a:effectLst/>
                        </a:rPr>
                        <a:t>Display of Students</a:t>
                      </a:r>
                      <a:endParaRPr lang="en-IN" sz="16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21958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280" y="476672"/>
            <a:ext cx="4906888" cy="722344"/>
          </a:xfrm>
        </p:spPr>
        <p:txBody>
          <a:bodyPr>
            <a:normAutofit/>
          </a:bodyPr>
          <a:lstStyle/>
          <a:p>
            <a:pPr algn="ctr"/>
            <a:r>
              <a:rPr lang="en-IN" sz="4000" b="1" dirty="0" smtClean="0"/>
              <a:t>Kitchen Shed</a:t>
            </a:r>
            <a:endParaRPr lang="en-IN"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8810569"/>
              </p:ext>
            </p:extLst>
          </p:nvPr>
        </p:nvGraphicFramePr>
        <p:xfrm>
          <a:off x="107505" y="1196752"/>
          <a:ext cx="8928990" cy="5544616"/>
        </p:xfrm>
        <a:graphic>
          <a:graphicData uri="http://schemas.openxmlformats.org/drawingml/2006/table">
            <a:tbl>
              <a:tblPr firstRow="1" bandRow="1">
                <a:tableStyleId>{F2DE63D5-997A-4646-A377-4702673A728D}</a:tableStyleId>
              </a:tblPr>
              <a:tblGrid>
                <a:gridCol w="2983630"/>
                <a:gridCol w="1219561"/>
                <a:gridCol w="1154203"/>
                <a:gridCol w="1785798"/>
                <a:gridCol w="1785798"/>
              </a:tblGrid>
              <a:tr h="792088">
                <a:tc>
                  <a:txBody>
                    <a:bodyPr/>
                    <a:lstStyle/>
                    <a:p>
                      <a:pPr algn="ctr">
                        <a:lnSpc>
                          <a:spcPct val="115000"/>
                        </a:lnSpc>
                        <a:spcAft>
                          <a:spcPts val="0"/>
                        </a:spcAft>
                      </a:pPr>
                      <a:r>
                        <a:rPr lang="en-IN" sz="1400" b="1" dirty="0">
                          <a:effectLst/>
                        </a:rPr>
                        <a:t>Indicators</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effectLst/>
                        </a:rPr>
                        <a:t>Present Status</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effectLst/>
                        </a:rPr>
                        <a:t>Action Steps to be taken</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effectLst/>
                        </a:rPr>
                        <a:t>Who to do it?</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400" b="1" dirty="0">
                          <a:effectLst/>
                        </a:rPr>
                        <a:t>Timeline</a:t>
                      </a:r>
                      <a:endParaRPr lang="en-IN" sz="14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lvl="0" indent="0">
                        <a:lnSpc>
                          <a:spcPct val="115000"/>
                        </a:lnSpc>
                        <a:spcAft>
                          <a:spcPts val="0"/>
                        </a:spcAft>
                        <a:buFont typeface="+mj-lt"/>
                        <a:buNone/>
                      </a:pPr>
                      <a:r>
                        <a:rPr lang="en-IN" sz="1600" b="1" dirty="0">
                          <a:effectLst/>
                        </a:rPr>
                        <a:t>Availability of   Kitchen Shed</a:t>
                      </a:r>
                      <a:endParaRPr lang="en-IN" sz="14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lvl="0" indent="0">
                        <a:lnSpc>
                          <a:spcPct val="115000"/>
                        </a:lnSpc>
                        <a:spcAft>
                          <a:spcPts val="0"/>
                        </a:spcAft>
                        <a:buFont typeface="+mj-lt"/>
                        <a:buNone/>
                      </a:pPr>
                      <a:r>
                        <a:rPr lang="en-IN" sz="1600" b="1" dirty="0">
                          <a:effectLst/>
                        </a:rPr>
                        <a:t>Availability of water</a:t>
                      </a:r>
                      <a:endParaRPr lang="en-IN" sz="14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lvl="0" indent="0">
                        <a:lnSpc>
                          <a:spcPct val="115000"/>
                        </a:lnSpc>
                        <a:spcAft>
                          <a:spcPts val="0"/>
                        </a:spcAft>
                        <a:buFont typeface="+mj-lt"/>
                        <a:buNone/>
                      </a:pPr>
                      <a:r>
                        <a:rPr lang="en-IN" sz="1600" b="1" dirty="0">
                          <a:effectLst/>
                        </a:rPr>
                        <a:t>Drainage facility</a:t>
                      </a:r>
                      <a:endParaRPr lang="en-IN" sz="14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lvl="0" indent="0">
                        <a:lnSpc>
                          <a:spcPct val="115000"/>
                        </a:lnSpc>
                        <a:spcAft>
                          <a:spcPts val="0"/>
                        </a:spcAft>
                        <a:buFont typeface="+mj-lt"/>
                        <a:buNone/>
                      </a:pPr>
                      <a:r>
                        <a:rPr lang="en-IN" sz="1600" b="1" dirty="0">
                          <a:effectLst/>
                        </a:rPr>
                        <a:t>Cleanliness</a:t>
                      </a:r>
                      <a:endParaRPr lang="en-IN" sz="14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lvl="0" indent="0">
                        <a:lnSpc>
                          <a:spcPct val="115000"/>
                        </a:lnSpc>
                        <a:spcAft>
                          <a:spcPts val="0"/>
                        </a:spcAft>
                        <a:buFont typeface="+mj-lt"/>
                        <a:buNone/>
                      </a:pPr>
                      <a:r>
                        <a:rPr lang="en-IN" sz="1600" b="1" dirty="0">
                          <a:effectLst/>
                        </a:rPr>
                        <a:t>Adequate and sufficient Utensils</a:t>
                      </a:r>
                      <a:endParaRPr lang="en-IN" sz="14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088">
                <a:tc>
                  <a:txBody>
                    <a:bodyPr/>
                    <a:lstStyle/>
                    <a:p>
                      <a:pPr marL="0" lvl="0" indent="0">
                        <a:lnSpc>
                          <a:spcPct val="115000"/>
                        </a:lnSpc>
                        <a:spcAft>
                          <a:spcPts val="0"/>
                        </a:spcAft>
                        <a:buFont typeface="+mj-lt"/>
                        <a:buNone/>
                      </a:pPr>
                      <a:r>
                        <a:rPr lang="en-IN" sz="1600" b="1" dirty="0">
                          <a:effectLst/>
                        </a:rPr>
                        <a:t>Storage Bins</a:t>
                      </a:r>
                      <a:endParaRPr lang="en-IN" sz="14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79434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272" y="476672"/>
            <a:ext cx="4690864" cy="794352"/>
          </a:xfrm>
        </p:spPr>
        <p:txBody>
          <a:bodyPr>
            <a:normAutofit/>
          </a:bodyPr>
          <a:lstStyle/>
          <a:p>
            <a:pPr algn="ctr"/>
            <a:r>
              <a:rPr lang="en-IN" sz="4000" b="1" dirty="0"/>
              <a:t>Ramp </a:t>
            </a:r>
            <a:r>
              <a:rPr lang="en-IN" sz="4000" b="1" dirty="0" smtClean="0"/>
              <a:t>facility</a:t>
            </a:r>
            <a:endParaRPr lang="en-IN"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6632980"/>
              </p:ext>
            </p:extLst>
          </p:nvPr>
        </p:nvGraphicFramePr>
        <p:xfrm>
          <a:off x="107504" y="1340768"/>
          <a:ext cx="8928991" cy="5386899"/>
        </p:xfrm>
        <a:graphic>
          <a:graphicData uri="http://schemas.openxmlformats.org/drawingml/2006/table">
            <a:tbl>
              <a:tblPr firstRow="1" bandRow="1">
                <a:tableStyleId>{F2DE63D5-997A-4646-A377-4702673A728D}</a:tableStyleId>
              </a:tblPr>
              <a:tblGrid>
                <a:gridCol w="2907408"/>
                <a:gridCol w="1448229"/>
                <a:gridCol w="1600674"/>
                <a:gridCol w="1186882"/>
                <a:gridCol w="1785798"/>
              </a:tblGrid>
              <a:tr h="888099">
                <a:tc>
                  <a:txBody>
                    <a:bodyPr/>
                    <a:lstStyle/>
                    <a:p>
                      <a:pPr algn="ctr">
                        <a:lnSpc>
                          <a:spcPct val="115000"/>
                        </a:lnSpc>
                        <a:spcAft>
                          <a:spcPts val="0"/>
                        </a:spcAft>
                      </a:pPr>
                      <a:r>
                        <a:rPr lang="en-IN" sz="1800" dirty="0">
                          <a:effectLst/>
                        </a:rPr>
                        <a:t>Indicators</a:t>
                      </a:r>
                      <a:endParaRPr lang="en-IN" sz="18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dirty="0">
                          <a:effectLst/>
                        </a:rPr>
                        <a:t>Present Status</a:t>
                      </a:r>
                      <a:endParaRPr lang="en-IN" sz="18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dirty="0">
                          <a:effectLst/>
                        </a:rPr>
                        <a:t>Action Steps to be taken</a:t>
                      </a:r>
                      <a:endParaRPr lang="en-IN" sz="18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dirty="0">
                          <a:effectLst/>
                        </a:rPr>
                        <a:t>Who to do it?</a:t>
                      </a:r>
                      <a:endParaRPr lang="en-IN" sz="18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dirty="0">
                          <a:effectLst/>
                        </a:rPr>
                        <a:t>Timeline</a:t>
                      </a:r>
                      <a:endParaRPr lang="en-IN" sz="18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99">
                <a:tc>
                  <a:txBody>
                    <a:bodyPr/>
                    <a:lstStyle/>
                    <a:p>
                      <a:pPr marL="0" lvl="0" indent="0">
                        <a:lnSpc>
                          <a:spcPct val="115000"/>
                        </a:lnSpc>
                        <a:spcAft>
                          <a:spcPts val="0"/>
                        </a:spcAft>
                        <a:buFont typeface="+mj-lt"/>
                        <a:buNone/>
                      </a:pPr>
                      <a:r>
                        <a:rPr lang="en-IN" sz="1800" b="1" dirty="0">
                          <a:effectLst/>
                        </a:rPr>
                        <a:t>Availability of Ramps for all building &amp; toilet block</a:t>
                      </a:r>
                      <a:endParaRPr lang="en-IN" sz="16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99">
                <a:tc>
                  <a:txBody>
                    <a:bodyPr/>
                    <a:lstStyle/>
                    <a:p>
                      <a:pPr marL="0" lvl="0" indent="0">
                        <a:lnSpc>
                          <a:spcPct val="115000"/>
                        </a:lnSpc>
                        <a:spcAft>
                          <a:spcPts val="0"/>
                        </a:spcAft>
                        <a:buFont typeface="+mj-lt"/>
                        <a:buNone/>
                      </a:pPr>
                      <a:r>
                        <a:rPr lang="en-IN" sz="1800" b="1" dirty="0">
                          <a:effectLst/>
                        </a:rPr>
                        <a:t>Whether slope of the Ramp is as per the 1: 12 ratio</a:t>
                      </a:r>
                      <a:endParaRPr lang="en-IN" sz="16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99">
                <a:tc>
                  <a:txBody>
                    <a:bodyPr/>
                    <a:lstStyle/>
                    <a:p>
                      <a:pPr marL="0" lvl="0" indent="0">
                        <a:lnSpc>
                          <a:spcPct val="115000"/>
                        </a:lnSpc>
                        <a:spcAft>
                          <a:spcPts val="0"/>
                        </a:spcAft>
                        <a:buFont typeface="+mj-lt"/>
                        <a:buNone/>
                      </a:pPr>
                      <a:r>
                        <a:rPr lang="en-IN" sz="1800" b="1" dirty="0">
                          <a:effectLst/>
                        </a:rPr>
                        <a:t>Present condition of Ramp</a:t>
                      </a:r>
                      <a:endParaRPr lang="en-IN" sz="16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99">
                <a:tc>
                  <a:txBody>
                    <a:bodyPr/>
                    <a:lstStyle/>
                    <a:p>
                      <a:pPr marL="0" lvl="0" indent="0">
                        <a:lnSpc>
                          <a:spcPct val="115000"/>
                        </a:lnSpc>
                        <a:spcAft>
                          <a:spcPts val="0"/>
                        </a:spcAft>
                        <a:buFont typeface="+mj-lt"/>
                        <a:buNone/>
                      </a:pPr>
                      <a:r>
                        <a:rPr lang="en-IN" sz="1800" b="1" dirty="0">
                          <a:effectLst/>
                        </a:rPr>
                        <a:t>Whether Ramp is usable in</a:t>
                      </a:r>
                      <a:endParaRPr lang="en-IN" sz="16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8099">
                <a:tc>
                  <a:txBody>
                    <a:bodyPr/>
                    <a:lstStyle/>
                    <a:p>
                      <a:pPr marL="0" lvl="0" indent="0">
                        <a:lnSpc>
                          <a:spcPct val="115000"/>
                        </a:lnSpc>
                        <a:spcAft>
                          <a:spcPts val="0"/>
                        </a:spcAft>
                        <a:buFont typeface="+mj-lt"/>
                        <a:buNone/>
                      </a:pPr>
                      <a:r>
                        <a:rPr lang="en-IN" sz="1800" b="1" dirty="0" smtClean="0">
                          <a:effectLst/>
                        </a:rPr>
                        <a:t>All </a:t>
                      </a:r>
                      <a:r>
                        <a:rPr lang="en-IN" sz="1800" b="1" dirty="0">
                          <a:effectLst/>
                        </a:rPr>
                        <a:t>weather conditions</a:t>
                      </a:r>
                      <a:endParaRPr lang="en-IN" sz="1600" b="1"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8272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5194920" cy="722344"/>
          </a:xfrm>
        </p:spPr>
        <p:txBody>
          <a:bodyPr>
            <a:normAutofit/>
          </a:bodyPr>
          <a:lstStyle/>
          <a:p>
            <a:pPr algn="ctr"/>
            <a:r>
              <a:rPr lang="en-IN" sz="4000" b="1" dirty="0"/>
              <a:t>Electricity and </a:t>
            </a:r>
            <a:r>
              <a:rPr lang="en-IN" sz="4000" b="1" dirty="0" smtClean="0"/>
              <a:t>Gadgets</a:t>
            </a:r>
            <a:endParaRPr lang="en-IN"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83037746"/>
              </p:ext>
            </p:extLst>
          </p:nvPr>
        </p:nvGraphicFramePr>
        <p:xfrm>
          <a:off x="107504" y="1196752"/>
          <a:ext cx="8928992" cy="5589997"/>
        </p:xfrm>
        <a:graphic>
          <a:graphicData uri="http://schemas.openxmlformats.org/drawingml/2006/table">
            <a:tbl>
              <a:tblPr firstRow="1" bandRow="1">
                <a:tableStyleId>{F2DE63D5-997A-4646-A377-4702673A728D}</a:tableStyleId>
              </a:tblPr>
              <a:tblGrid>
                <a:gridCol w="3260685"/>
                <a:gridCol w="1058084"/>
                <a:gridCol w="1738280"/>
                <a:gridCol w="1587125"/>
                <a:gridCol w="1284818"/>
              </a:tblGrid>
              <a:tr h="828481">
                <a:tc>
                  <a:txBody>
                    <a:bodyPr/>
                    <a:lstStyle/>
                    <a:p>
                      <a:pPr algn="ctr">
                        <a:lnSpc>
                          <a:spcPct val="115000"/>
                        </a:lnSpc>
                        <a:spcAft>
                          <a:spcPts val="0"/>
                        </a:spcAft>
                      </a:pPr>
                      <a:r>
                        <a:rPr lang="en-IN" sz="1600" b="1" dirty="0">
                          <a:effectLst/>
                        </a:rPr>
                        <a:t>Indicators</a:t>
                      </a:r>
                      <a:endParaRPr lang="en-IN" sz="16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b="1" dirty="0">
                          <a:effectLst/>
                        </a:rPr>
                        <a:t>Present Status</a:t>
                      </a:r>
                      <a:endParaRPr lang="en-IN" sz="16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b="1" dirty="0">
                          <a:effectLst/>
                        </a:rPr>
                        <a:t>Action Steps to be taken</a:t>
                      </a:r>
                      <a:endParaRPr lang="en-IN" sz="16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600" b="1" dirty="0">
                          <a:effectLst/>
                        </a:rPr>
                        <a:t>Who to do it?</a:t>
                      </a:r>
                      <a:endParaRPr lang="en-IN" sz="16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000" b="1" dirty="0">
                          <a:effectLst/>
                        </a:rPr>
                        <a:t>Timeline</a:t>
                      </a:r>
                      <a:endParaRPr lang="en-IN" sz="1600" b="1" dirty="0">
                        <a:effectLst/>
                        <a:latin typeface="Calibri"/>
                        <a:ea typeface="Times New Roman"/>
                        <a:cs typeface="Times New Roman"/>
                      </a:endParaRPr>
                    </a:p>
                  </a:txBody>
                  <a:tcPr marL="59973" marR="59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651">
                <a:tc>
                  <a:txBody>
                    <a:bodyPr/>
                    <a:lstStyle/>
                    <a:p>
                      <a:pPr marL="0" lvl="0" indent="0">
                        <a:lnSpc>
                          <a:spcPct val="115000"/>
                        </a:lnSpc>
                        <a:spcAft>
                          <a:spcPts val="0"/>
                        </a:spcAft>
                        <a:buFont typeface="+mj-lt"/>
                        <a:buNone/>
                      </a:pPr>
                      <a:r>
                        <a:rPr lang="en-IN" sz="1600" dirty="0">
                          <a:effectLst/>
                        </a:rPr>
                        <a:t>Whether all rooms have adequate electric lights and fans.</a:t>
                      </a:r>
                      <a:endParaRPr lang="en-IN" sz="1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651">
                <a:tc>
                  <a:txBody>
                    <a:bodyPr/>
                    <a:lstStyle/>
                    <a:p>
                      <a:pPr marL="0" lvl="0" indent="0">
                        <a:lnSpc>
                          <a:spcPct val="115000"/>
                        </a:lnSpc>
                        <a:spcAft>
                          <a:spcPts val="0"/>
                        </a:spcAft>
                        <a:buFont typeface="+mj-lt"/>
                        <a:buNone/>
                      </a:pPr>
                      <a:r>
                        <a:rPr lang="en-IN" sz="1600" dirty="0">
                          <a:effectLst/>
                        </a:rPr>
                        <a:t>Wiring, lights, fans and switch boards are in good condition.</a:t>
                      </a:r>
                      <a:endParaRPr lang="en-IN" sz="1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651">
                <a:tc>
                  <a:txBody>
                    <a:bodyPr/>
                    <a:lstStyle/>
                    <a:p>
                      <a:pPr marL="0" lvl="0" indent="0">
                        <a:lnSpc>
                          <a:spcPct val="115000"/>
                        </a:lnSpc>
                        <a:spcAft>
                          <a:spcPts val="0"/>
                        </a:spcAft>
                        <a:buFont typeface="+mj-lt"/>
                        <a:buNone/>
                      </a:pPr>
                      <a:r>
                        <a:rPr lang="en-IN" sz="1600" dirty="0">
                          <a:effectLst/>
                        </a:rPr>
                        <a:t>Is back-up facility for power failure?( Generator)</a:t>
                      </a:r>
                      <a:endParaRPr lang="en-IN" sz="1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651">
                <a:tc>
                  <a:txBody>
                    <a:bodyPr/>
                    <a:lstStyle/>
                    <a:p>
                      <a:pPr marL="0" lvl="0" indent="0">
                        <a:lnSpc>
                          <a:spcPct val="115000"/>
                        </a:lnSpc>
                        <a:spcAft>
                          <a:spcPts val="0"/>
                        </a:spcAft>
                        <a:buFont typeface="+mj-lt"/>
                        <a:buNone/>
                      </a:pPr>
                      <a:r>
                        <a:rPr lang="en-IN" sz="1600" dirty="0">
                          <a:effectLst/>
                        </a:rPr>
                        <a:t>Whether MCB are in place to prevent fire due to short circuit.</a:t>
                      </a:r>
                      <a:endParaRPr lang="en-IN" sz="1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8506">
                <a:tc>
                  <a:txBody>
                    <a:bodyPr/>
                    <a:lstStyle/>
                    <a:p>
                      <a:pPr marL="0" lvl="0" indent="0">
                        <a:lnSpc>
                          <a:spcPct val="115000"/>
                        </a:lnSpc>
                        <a:spcAft>
                          <a:spcPts val="0"/>
                        </a:spcAft>
                        <a:buFont typeface="+mj-lt"/>
                        <a:buNone/>
                      </a:pPr>
                      <a:r>
                        <a:rPr lang="en-IN" sz="1600" dirty="0">
                          <a:effectLst/>
                        </a:rPr>
                        <a:t>Whether electric fitting and appliances are safely installed in order to ensure safety of students.</a:t>
                      </a:r>
                      <a:endParaRPr lang="en-IN" sz="1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7017">
                <a:tc>
                  <a:txBody>
                    <a:bodyPr/>
                    <a:lstStyle/>
                    <a:p>
                      <a:pPr marL="0" lvl="0" indent="0">
                        <a:lnSpc>
                          <a:spcPct val="115000"/>
                        </a:lnSpc>
                        <a:spcAft>
                          <a:spcPts val="0"/>
                        </a:spcAft>
                        <a:buFont typeface="+mj-lt"/>
                        <a:buNone/>
                      </a:pPr>
                      <a:r>
                        <a:rPr lang="en-IN" sz="1600" dirty="0">
                          <a:effectLst/>
                        </a:rPr>
                        <a:t>In case of fire/emergency/natural calamity whether school has a proper evacuation plan for students’ / safe exit. </a:t>
                      </a:r>
                      <a:endParaRPr lang="en-IN" sz="1400" dirty="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22505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620688"/>
            <a:ext cx="8229600" cy="722344"/>
          </a:xfrm>
        </p:spPr>
        <p:txBody>
          <a:bodyPr>
            <a:normAutofit fontScale="90000"/>
          </a:bodyPr>
          <a:lstStyle/>
          <a:p>
            <a:r>
              <a:rPr lang="en-IN" b="1" dirty="0" smtClean="0"/>
              <a:t>Institutional Planning</a:t>
            </a:r>
            <a:endParaRPr lang="en-IN" b="1" dirty="0"/>
          </a:p>
        </p:txBody>
      </p:sp>
      <p:sp>
        <p:nvSpPr>
          <p:cNvPr id="3" name="Content Placeholder 2"/>
          <p:cNvSpPr>
            <a:spLocks noGrp="1"/>
          </p:cNvSpPr>
          <p:nvPr>
            <p:ph idx="1"/>
          </p:nvPr>
        </p:nvSpPr>
        <p:spPr>
          <a:xfrm>
            <a:off x="457200" y="1412776"/>
            <a:ext cx="8229600" cy="4911824"/>
          </a:xfrm>
        </p:spPr>
        <p:txBody>
          <a:bodyPr>
            <a:normAutofit fontScale="77500" lnSpcReduction="20000"/>
          </a:bodyPr>
          <a:lstStyle/>
          <a:p>
            <a:r>
              <a:rPr lang="en-IN" sz="3400" b="1" dirty="0" smtClean="0"/>
              <a:t>SWOT Analysis</a:t>
            </a:r>
          </a:p>
          <a:p>
            <a:r>
              <a:rPr lang="en-IN" sz="3400" b="1" dirty="0" smtClean="0"/>
              <a:t>School Details</a:t>
            </a:r>
          </a:p>
          <a:p>
            <a:r>
              <a:rPr lang="en-IN" sz="3400" b="1" dirty="0" smtClean="0"/>
              <a:t>Instructional Days</a:t>
            </a:r>
          </a:p>
          <a:p>
            <a:r>
              <a:rPr lang="en-IN" sz="3400" b="1" dirty="0" smtClean="0"/>
              <a:t>Academic Year Details</a:t>
            </a:r>
          </a:p>
          <a:p>
            <a:r>
              <a:rPr lang="en-IN" sz="3400" b="1" dirty="0" smtClean="0"/>
              <a:t>Human Resource Details</a:t>
            </a:r>
          </a:p>
          <a:p>
            <a:r>
              <a:rPr lang="en-IN" sz="3400" b="1" dirty="0" smtClean="0"/>
              <a:t>Club Details</a:t>
            </a:r>
          </a:p>
          <a:p>
            <a:r>
              <a:rPr lang="en-IN" sz="3400" b="1" dirty="0" smtClean="0"/>
              <a:t>Annual Activity Calendar</a:t>
            </a:r>
          </a:p>
          <a:p>
            <a:r>
              <a:rPr lang="en-IN" sz="3400" b="1" dirty="0" smtClean="0"/>
              <a:t>School Infrastructure</a:t>
            </a:r>
          </a:p>
          <a:p>
            <a:r>
              <a:rPr lang="en-IN" sz="3400" b="1" dirty="0" smtClean="0"/>
              <a:t>School Mapping &amp; School Improvement Plan</a:t>
            </a:r>
          </a:p>
          <a:p>
            <a:r>
              <a:rPr lang="en-IN" sz="3400" b="1" dirty="0" smtClean="0"/>
              <a:t>Financial Aspects</a:t>
            </a:r>
          </a:p>
          <a:p>
            <a:r>
              <a:rPr lang="en-IN" sz="3400" b="1" dirty="0" smtClean="0"/>
              <a:t>Major Achievements</a:t>
            </a:r>
          </a:p>
          <a:p>
            <a:r>
              <a:rPr lang="en-IN" sz="3400" b="1" dirty="0" smtClean="0"/>
              <a:t>General Guidelines</a:t>
            </a:r>
          </a:p>
          <a:p>
            <a:endParaRPr lang="en-IN" dirty="0" smtClean="0"/>
          </a:p>
          <a:p>
            <a:endParaRPr lang="en-IN" dirty="0"/>
          </a:p>
        </p:txBody>
      </p:sp>
    </p:spTree>
    <p:extLst>
      <p:ext uri="{BB962C8B-B14F-4D97-AF65-F5344CB8AC3E}">
        <p14:creationId xmlns:p14="http://schemas.microsoft.com/office/powerpoint/2010/main" val="9000770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144" y="657672"/>
            <a:ext cx="8534400" cy="611088"/>
          </a:xfrm>
        </p:spPr>
        <p:txBody>
          <a:bodyPr>
            <a:normAutofit fontScale="90000"/>
          </a:bodyPr>
          <a:lstStyle/>
          <a:p>
            <a:r>
              <a:rPr lang="en-US" b="1" dirty="0" smtClean="0"/>
              <a:t>Framework </a:t>
            </a:r>
            <a:r>
              <a:rPr lang="en-US" b="1" dirty="0"/>
              <a:t>for Institutional Plan</a:t>
            </a:r>
          </a:p>
        </p:txBody>
      </p:sp>
      <p:sp>
        <p:nvSpPr>
          <p:cNvPr id="3" name="Content Placeholder 2"/>
          <p:cNvSpPr>
            <a:spLocks noGrp="1"/>
          </p:cNvSpPr>
          <p:nvPr>
            <p:ph idx="1"/>
          </p:nvPr>
        </p:nvSpPr>
        <p:spPr>
          <a:xfrm>
            <a:off x="457200" y="1268760"/>
            <a:ext cx="8229600" cy="5472608"/>
          </a:xfrm>
        </p:spPr>
        <p:txBody>
          <a:bodyPr>
            <a:noAutofit/>
          </a:bodyPr>
          <a:lstStyle/>
          <a:p>
            <a:r>
              <a:rPr lang="en-US" sz="2400" i="1" dirty="0" smtClean="0"/>
              <a:t>SWOT Analysis</a:t>
            </a:r>
          </a:p>
          <a:p>
            <a:r>
              <a:rPr lang="en-US" sz="2400" i="1" dirty="0" smtClean="0"/>
              <a:t>Institutional plan refers to a plan which helps us to know the institution, its strengths &amp; weaknesses. It is a statement of intentions which reflect the school’s vision for the academic session in general &amp; future of the institution in particular. </a:t>
            </a:r>
          </a:p>
          <a:p>
            <a:r>
              <a:rPr lang="en-US" sz="2400" i="1" dirty="0" smtClean="0"/>
              <a:t>The process involves reaching agreement on a sensible set of priorities for the school and then taking action to realize the plan. </a:t>
            </a:r>
          </a:p>
          <a:p>
            <a:r>
              <a:rPr lang="en-US" sz="2400" i="1" dirty="0" smtClean="0"/>
              <a:t>A good institutional plan should result in enhanced quality of performance of school &amp; its students.</a:t>
            </a:r>
          </a:p>
          <a:p>
            <a:r>
              <a:rPr lang="en-US" sz="2400" i="1" dirty="0" smtClean="0"/>
              <a:t>It should be in tune with Academic Planner of DSEK and should aim to track the Planner in School</a:t>
            </a:r>
            <a:endParaRPr lang="en-US" sz="2400" dirty="0" smtClean="0"/>
          </a:p>
          <a:p>
            <a:pPr>
              <a:buNone/>
            </a:pPr>
            <a:endParaRPr lang="en-US" sz="2400" dirty="0"/>
          </a:p>
        </p:txBody>
      </p:sp>
    </p:spTree>
    <p:extLst>
      <p:ext uri="{BB962C8B-B14F-4D97-AF65-F5344CB8AC3E}">
        <p14:creationId xmlns:p14="http://schemas.microsoft.com/office/powerpoint/2010/main" val="3296487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288" y="116632"/>
            <a:ext cx="4906888" cy="1143000"/>
          </a:xfrm>
        </p:spPr>
        <p:txBody>
          <a:bodyPr>
            <a:normAutofit/>
          </a:bodyPr>
          <a:lstStyle/>
          <a:p>
            <a:pPr algn="ctr"/>
            <a:r>
              <a:rPr lang="en-IN" sz="4000" b="1" dirty="0" smtClean="0"/>
              <a:t>General Instructions</a:t>
            </a:r>
            <a:endParaRPr lang="en-IN" sz="4000" b="1" dirty="0"/>
          </a:p>
        </p:txBody>
      </p:sp>
      <p:sp>
        <p:nvSpPr>
          <p:cNvPr id="3" name="Content Placeholder 2"/>
          <p:cNvSpPr>
            <a:spLocks noGrp="1"/>
          </p:cNvSpPr>
          <p:nvPr>
            <p:ph idx="1"/>
          </p:nvPr>
        </p:nvSpPr>
        <p:spPr>
          <a:xfrm>
            <a:off x="107504" y="1268760"/>
            <a:ext cx="8856984" cy="5256584"/>
          </a:xfrm>
        </p:spPr>
        <p:txBody>
          <a:bodyPr>
            <a:normAutofit fontScale="47500" lnSpcReduction="20000"/>
          </a:bodyPr>
          <a:lstStyle/>
          <a:p>
            <a:pPr marL="234950" indent="-234950">
              <a:spcBef>
                <a:spcPts val="600"/>
              </a:spcBef>
              <a:spcAft>
                <a:spcPts val="600"/>
              </a:spcAft>
              <a:buNone/>
            </a:pPr>
            <a:r>
              <a:rPr lang="en-IN" sz="3400" dirty="0" smtClean="0"/>
              <a:t>1</a:t>
            </a:r>
            <a:r>
              <a:rPr lang="en-IN" sz="3400" dirty="0"/>
              <a:t>. </a:t>
            </a:r>
            <a:r>
              <a:rPr lang="en-IN" sz="3700" dirty="0"/>
              <a:t>The role of Institutional plan is to fill the vacuum in the current understanding of education systems and provide the basis for further educational development. </a:t>
            </a:r>
          </a:p>
          <a:p>
            <a:pPr marL="234950" indent="-234950">
              <a:spcBef>
                <a:spcPts val="600"/>
              </a:spcBef>
              <a:spcAft>
                <a:spcPts val="600"/>
              </a:spcAft>
              <a:buNone/>
            </a:pPr>
            <a:r>
              <a:rPr lang="en-IN" sz="3700" dirty="0" smtClean="0"/>
              <a:t>2</a:t>
            </a:r>
            <a:r>
              <a:rPr lang="en-IN" sz="3700" dirty="0"/>
              <a:t>. Understanding the vision, mission and goals of an institution in the planning process. </a:t>
            </a:r>
          </a:p>
          <a:p>
            <a:pPr marL="234950" indent="-234950">
              <a:spcBef>
                <a:spcPts val="600"/>
              </a:spcBef>
              <a:spcAft>
                <a:spcPts val="600"/>
              </a:spcAft>
              <a:buNone/>
            </a:pPr>
            <a:r>
              <a:rPr lang="en-IN" sz="3700" dirty="0"/>
              <a:t>3. Become aware of different plans and organizing skills required as a school teacher and head of the institution. </a:t>
            </a:r>
          </a:p>
          <a:p>
            <a:pPr marL="234950" indent="-234950">
              <a:spcBef>
                <a:spcPts val="600"/>
              </a:spcBef>
              <a:spcAft>
                <a:spcPts val="600"/>
              </a:spcAft>
              <a:buNone/>
            </a:pPr>
            <a:r>
              <a:rPr lang="en-IN" sz="3700" dirty="0"/>
              <a:t>4. Develop an insight into the responsibilities and the leader in professional growth, commitment, competencies, attitudes, school development plan, physical and human resource management, time management and community relations. </a:t>
            </a:r>
          </a:p>
          <a:p>
            <a:pPr marL="234950" indent="-234950">
              <a:spcBef>
                <a:spcPts val="600"/>
              </a:spcBef>
              <a:spcAft>
                <a:spcPts val="600"/>
              </a:spcAft>
              <a:buNone/>
            </a:pPr>
            <a:r>
              <a:rPr lang="en-IN" sz="3700" dirty="0"/>
              <a:t>5. Train the teachers and head teachers in planning and executing the curricular and co-curricular programmes of the school. </a:t>
            </a:r>
          </a:p>
          <a:p>
            <a:pPr marL="234950" indent="-234950">
              <a:spcBef>
                <a:spcPts val="600"/>
              </a:spcBef>
              <a:spcAft>
                <a:spcPts val="600"/>
              </a:spcAft>
              <a:buNone/>
            </a:pPr>
            <a:r>
              <a:rPr lang="en-IN" sz="3700" dirty="0"/>
              <a:t>6. Adopt ICT in the process of Planning and Organization of school activities. </a:t>
            </a:r>
          </a:p>
          <a:p>
            <a:pPr marL="234950" indent="-234950">
              <a:spcBef>
                <a:spcPts val="600"/>
              </a:spcBef>
              <a:spcAft>
                <a:spcPts val="600"/>
              </a:spcAft>
              <a:buNone/>
            </a:pPr>
            <a:r>
              <a:rPr lang="en-IN" sz="3700" dirty="0"/>
              <a:t>7. Understand the needs of alternative education and integrate it into the curriculum. </a:t>
            </a:r>
          </a:p>
          <a:p>
            <a:pPr marL="234950" indent="-234950">
              <a:spcBef>
                <a:spcPts val="600"/>
              </a:spcBef>
              <a:spcAft>
                <a:spcPts val="600"/>
              </a:spcAft>
              <a:buNone/>
            </a:pPr>
            <a:r>
              <a:rPr lang="en-IN" sz="3700" dirty="0"/>
              <a:t>8. Develop in the student and teachers the classroom management skills. </a:t>
            </a:r>
          </a:p>
          <a:p>
            <a:pPr marL="234950" indent="-234950">
              <a:spcBef>
                <a:spcPts val="600"/>
              </a:spcBef>
              <a:spcAft>
                <a:spcPts val="600"/>
              </a:spcAft>
              <a:buNone/>
            </a:pPr>
            <a:r>
              <a:rPr lang="en-IN" sz="3700" dirty="0"/>
              <a:t>9. Prepare the student &amp; teachers in using different tools and techniques for continuous and comprehensive evaluation. </a:t>
            </a:r>
          </a:p>
          <a:p>
            <a:pPr marL="234950" indent="-234950">
              <a:spcBef>
                <a:spcPts val="600"/>
              </a:spcBef>
              <a:spcAft>
                <a:spcPts val="600"/>
              </a:spcAft>
              <a:buNone/>
            </a:pPr>
            <a:r>
              <a:rPr lang="en-IN" sz="3700" dirty="0"/>
              <a:t>10. This framework is only suggestive. The schools can alter it as per their local context and needs. </a:t>
            </a:r>
          </a:p>
        </p:txBody>
      </p:sp>
    </p:spTree>
    <p:extLst>
      <p:ext uri="{BB962C8B-B14F-4D97-AF65-F5344CB8AC3E}">
        <p14:creationId xmlns:p14="http://schemas.microsoft.com/office/powerpoint/2010/main" val="1812526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328" y="418654"/>
            <a:ext cx="3754760" cy="778098"/>
          </a:xfrm>
        </p:spPr>
        <p:txBody>
          <a:bodyPr>
            <a:normAutofit/>
          </a:bodyPr>
          <a:lstStyle/>
          <a:p>
            <a:r>
              <a:rPr lang="en-IN" sz="4000" b="1" dirty="0"/>
              <a:t>School </a:t>
            </a:r>
            <a:r>
              <a:rPr lang="en-IN" sz="4000" b="1" dirty="0" smtClean="0"/>
              <a:t>Details</a:t>
            </a:r>
            <a:endParaRPr lang="en-IN" sz="4000" dirty="0"/>
          </a:p>
        </p:txBody>
      </p:sp>
      <p:sp>
        <p:nvSpPr>
          <p:cNvPr id="3" name="Content Placeholder 2"/>
          <p:cNvSpPr>
            <a:spLocks noGrp="1"/>
          </p:cNvSpPr>
          <p:nvPr>
            <p:ph idx="1"/>
          </p:nvPr>
        </p:nvSpPr>
        <p:spPr>
          <a:xfrm>
            <a:off x="107504" y="1124744"/>
            <a:ext cx="8856984" cy="5544616"/>
          </a:xfrm>
        </p:spPr>
        <p:txBody>
          <a:bodyPr>
            <a:normAutofit fontScale="40000" lnSpcReduction="20000"/>
          </a:bodyPr>
          <a:lstStyle/>
          <a:p>
            <a:pPr marL="0" indent="0">
              <a:buNone/>
            </a:pPr>
            <a:r>
              <a:rPr lang="en-IN" b="1" dirty="0"/>
              <a:t> </a:t>
            </a:r>
            <a:r>
              <a:rPr lang="en-IN" sz="5000" b="1" dirty="0" smtClean="0"/>
              <a:t>1.</a:t>
            </a:r>
            <a:r>
              <a:rPr lang="en-US" sz="5000" b="1" dirty="0" smtClean="0"/>
              <a:t>Brief </a:t>
            </a:r>
            <a:r>
              <a:rPr lang="en-US" sz="5000" b="1" dirty="0"/>
              <a:t>historical development of the Institution (with Geography of the surrounding area): </a:t>
            </a:r>
            <a:endParaRPr lang="en-IN" sz="5000" dirty="0"/>
          </a:p>
          <a:p>
            <a:pPr marL="0" indent="0">
              <a:buNone/>
            </a:pPr>
            <a:r>
              <a:rPr lang="en-US" sz="5000" b="1" dirty="0"/>
              <a:t>2. Objectives of the Institution (Specific only): </a:t>
            </a:r>
            <a:endParaRPr lang="en-IN" sz="5000" dirty="0"/>
          </a:p>
          <a:p>
            <a:pPr marL="0" indent="0">
              <a:buNone/>
            </a:pPr>
            <a:r>
              <a:rPr lang="en-US" sz="5000" dirty="0"/>
              <a:t> </a:t>
            </a:r>
            <a:r>
              <a:rPr lang="en-IN" sz="5000" b="1" dirty="0" smtClean="0"/>
              <a:t>3</a:t>
            </a:r>
            <a:r>
              <a:rPr lang="en-IN" sz="5000" b="1" dirty="0"/>
              <a:t>. School Particulars: </a:t>
            </a:r>
            <a:endParaRPr lang="en-IN" sz="5000" dirty="0"/>
          </a:p>
          <a:p>
            <a:pPr marL="0" indent="0">
              <a:buNone/>
            </a:pPr>
            <a:r>
              <a:rPr lang="en-IN" sz="4000" dirty="0">
                <a:latin typeface="Baskerville Old Face" pitchFamily="18" charset="0"/>
              </a:rPr>
              <a:t>I</a:t>
            </a:r>
            <a:r>
              <a:rPr lang="en-IN" sz="4000" b="1" dirty="0">
                <a:latin typeface="Baskerville Old Face" pitchFamily="18" charset="0"/>
              </a:rPr>
              <a:t>. School Name</a:t>
            </a:r>
            <a:r>
              <a:rPr lang="en-IN" sz="4000" b="1" dirty="0" smtClean="0">
                <a:latin typeface="Baskerville Old Face" pitchFamily="18" charset="0"/>
              </a:rPr>
              <a:t>:</a:t>
            </a:r>
            <a:endParaRPr lang="en-IN" sz="4000" b="1" dirty="0">
              <a:latin typeface="Baskerville Old Face" pitchFamily="18" charset="0"/>
            </a:endParaRPr>
          </a:p>
          <a:p>
            <a:pPr marL="0" indent="0">
              <a:buNone/>
            </a:pPr>
            <a:r>
              <a:rPr lang="en-IN" sz="4000" b="1" dirty="0">
                <a:latin typeface="Baskerville Old Face" pitchFamily="18" charset="0"/>
              </a:rPr>
              <a:t>II. UDISE Code: </a:t>
            </a:r>
          </a:p>
          <a:p>
            <a:pPr marL="0" indent="0">
              <a:buNone/>
            </a:pPr>
            <a:r>
              <a:rPr lang="en-IN" sz="4000" b="1" dirty="0">
                <a:latin typeface="Baskerville Old Face" pitchFamily="18" charset="0"/>
              </a:rPr>
              <a:t>III. Rural / Urban </a:t>
            </a:r>
          </a:p>
          <a:p>
            <a:pPr marL="0" indent="0">
              <a:buNone/>
            </a:pPr>
            <a:r>
              <a:rPr lang="en-IN" sz="4000" b="1" dirty="0">
                <a:latin typeface="Baskerville Old Face" pitchFamily="18" charset="0"/>
              </a:rPr>
              <a:t>IV. Village &amp; Habitation </a:t>
            </a:r>
            <a:r>
              <a:rPr lang="en-IN" sz="4000" b="1" dirty="0" smtClean="0">
                <a:latin typeface="Baskerville Old Face" pitchFamily="18" charset="0"/>
              </a:rPr>
              <a:t>Name </a:t>
            </a:r>
            <a:endParaRPr lang="en-IN" sz="4000" b="1" dirty="0">
              <a:latin typeface="Baskerville Old Face" pitchFamily="18" charset="0"/>
            </a:endParaRPr>
          </a:p>
          <a:p>
            <a:pPr marL="0" indent="0">
              <a:buNone/>
            </a:pPr>
            <a:r>
              <a:rPr lang="en-IN" sz="4000" b="1" dirty="0">
                <a:latin typeface="Baskerville Old Face" pitchFamily="18" charset="0"/>
              </a:rPr>
              <a:t>V. Pin </a:t>
            </a:r>
            <a:r>
              <a:rPr lang="en-IN" sz="4000" b="1" dirty="0" smtClean="0">
                <a:latin typeface="Baskerville Old Face" pitchFamily="18" charset="0"/>
              </a:rPr>
              <a:t>Code</a:t>
            </a:r>
            <a:endParaRPr lang="en-IN" sz="4000" b="1" dirty="0">
              <a:latin typeface="Baskerville Old Face" pitchFamily="18" charset="0"/>
            </a:endParaRPr>
          </a:p>
          <a:p>
            <a:pPr marL="0" indent="0">
              <a:buNone/>
            </a:pPr>
            <a:r>
              <a:rPr lang="en-IN" sz="4000" b="1" dirty="0">
                <a:latin typeface="Baskerville Old Face" pitchFamily="18" charset="0"/>
              </a:rPr>
              <a:t>VI. Municipal Ward </a:t>
            </a:r>
            <a:r>
              <a:rPr lang="en-IN" sz="4000" b="1" dirty="0" smtClean="0">
                <a:latin typeface="Baskerville Old Face" pitchFamily="18" charset="0"/>
              </a:rPr>
              <a:t>No</a:t>
            </a:r>
            <a:endParaRPr lang="en-IN" sz="4000" b="1" dirty="0">
              <a:latin typeface="Baskerville Old Face" pitchFamily="18" charset="0"/>
            </a:endParaRPr>
          </a:p>
          <a:p>
            <a:pPr marL="0" indent="0">
              <a:buNone/>
            </a:pPr>
            <a:r>
              <a:rPr lang="en-IN" sz="4000" b="1" dirty="0">
                <a:latin typeface="Baskerville Old Face" pitchFamily="18" charset="0"/>
              </a:rPr>
              <a:t>VII. Educational </a:t>
            </a:r>
            <a:r>
              <a:rPr lang="en-IN" sz="4000" b="1" dirty="0" smtClean="0">
                <a:latin typeface="Baskerville Old Face" pitchFamily="18" charset="0"/>
              </a:rPr>
              <a:t>Zone</a:t>
            </a:r>
            <a:endParaRPr lang="en-IN" sz="4000" b="1" dirty="0">
              <a:latin typeface="Baskerville Old Face" pitchFamily="18" charset="0"/>
            </a:endParaRPr>
          </a:p>
          <a:p>
            <a:pPr marL="0" indent="0">
              <a:buNone/>
            </a:pPr>
            <a:r>
              <a:rPr lang="en-IN" sz="4000" b="1" dirty="0">
                <a:latin typeface="Baskerville Old Face" pitchFamily="18" charset="0"/>
              </a:rPr>
              <a:t>VIII. Name of </a:t>
            </a:r>
            <a:r>
              <a:rPr lang="en-IN" sz="4000" b="1" dirty="0" smtClean="0">
                <a:latin typeface="Baskerville Old Face" pitchFamily="18" charset="0"/>
              </a:rPr>
              <a:t>Cluster </a:t>
            </a:r>
            <a:endParaRPr lang="en-IN" sz="4000" b="1" dirty="0">
              <a:latin typeface="Baskerville Old Face" pitchFamily="18" charset="0"/>
            </a:endParaRPr>
          </a:p>
          <a:p>
            <a:pPr marL="0" indent="0">
              <a:buNone/>
            </a:pPr>
            <a:r>
              <a:rPr lang="en-IN" sz="4000" b="1" dirty="0">
                <a:latin typeface="Baskerville Old Face" pitchFamily="18" charset="0"/>
              </a:rPr>
              <a:t>IX. Assembly </a:t>
            </a:r>
            <a:r>
              <a:rPr lang="en-IN" sz="4000" b="1" dirty="0" smtClean="0">
                <a:latin typeface="Baskerville Old Face" pitchFamily="18" charset="0"/>
              </a:rPr>
              <a:t>Constituency</a:t>
            </a:r>
            <a:endParaRPr lang="en-IN" sz="4000" b="1" dirty="0">
              <a:latin typeface="Baskerville Old Face" pitchFamily="18" charset="0"/>
            </a:endParaRPr>
          </a:p>
          <a:p>
            <a:pPr marL="0" indent="0">
              <a:buNone/>
            </a:pPr>
            <a:r>
              <a:rPr lang="en-IN" sz="4000" b="1" dirty="0">
                <a:latin typeface="Baskerville Old Face" pitchFamily="18" charset="0"/>
              </a:rPr>
              <a:t>X. Revenue </a:t>
            </a:r>
            <a:r>
              <a:rPr lang="en-IN" sz="4000" b="1" dirty="0" smtClean="0">
                <a:latin typeface="Baskerville Old Face" pitchFamily="18" charset="0"/>
              </a:rPr>
              <a:t>Block</a:t>
            </a:r>
            <a:endParaRPr lang="en-IN" sz="4000" b="1" dirty="0">
              <a:latin typeface="Baskerville Old Face" pitchFamily="18" charset="0"/>
            </a:endParaRPr>
          </a:p>
          <a:p>
            <a:pPr marL="0" indent="0">
              <a:buNone/>
            </a:pPr>
            <a:r>
              <a:rPr lang="en-IN" sz="4000" b="1" dirty="0">
                <a:latin typeface="Baskerville Old Face" pitchFamily="18" charset="0"/>
              </a:rPr>
              <a:t>XI. Year of </a:t>
            </a:r>
            <a:r>
              <a:rPr lang="en-IN" sz="4000" b="1" dirty="0" smtClean="0">
                <a:latin typeface="Baskerville Old Face" pitchFamily="18" charset="0"/>
              </a:rPr>
              <a:t>Establishment</a:t>
            </a:r>
            <a:endParaRPr lang="en-IN" sz="4000" b="1" dirty="0">
              <a:latin typeface="Baskerville Old Face" pitchFamily="18" charset="0"/>
            </a:endParaRPr>
          </a:p>
          <a:p>
            <a:pPr marL="0" indent="0">
              <a:buNone/>
            </a:pPr>
            <a:r>
              <a:rPr lang="en-IN" sz="4000" b="1" dirty="0">
                <a:latin typeface="Baskerville Old Face" pitchFamily="18" charset="0"/>
              </a:rPr>
              <a:t>XII. Distance in KMs from: CEO Office: _________, DIET:_________, SIE/SPD office________, DSEK: ___________, Public Library: ________, Police Station: __________, Fire Service: ______ </a:t>
            </a:r>
          </a:p>
          <a:p>
            <a:pPr marL="0" indent="0">
              <a:buNone/>
            </a:pPr>
            <a:r>
              <a:rPr lang="en-IN" sz="4000" b="1" dirty="0">
                <a:latin typeface="Baskerville Old Face" pitchFamily="18" charset="0"/>
              </a:rPr>
              <a:t>XIII. No. of staff members:____________  (Male ____/Female____) 		</a:t>
            </a:r>
          </a:p>
          <a:p>
            <a:pPr marL="0" indent="0">
              <a:buNone/>
            </a:pPr>
            <a:r>
              <a:rPr lang="en-IN" sz="4000" b="1" dirty="0">
                <a:latin typeface="Baskerville Old Face" pitchFamily="18" charset="0"/>
              </a:rPr>
              <a:t>             (Masters_____, Teachers___________, Lecturers_________)    </a:t>
            </a:r>
          </a:p>
          <a:p>
            <a:pPr marL="0" lvl="0" indent="0">
              <a:buNone/>
            </a:pPr>
            <a:r>
              <a:rPr lang="en-IN" sz="4000" b="1" dirty="0">
                <a:latin typeface="Baskerville Old Face" pitchFamily="18" charset="0"/>
              </a:rPr>
              <a:t>Whether Head of the institution is in place. (Yes/No)__________, if No mention the name and designation of in charge HOI. </a:t>
            </a:r>
          </a:p>
        </p:txBody>
      </p:sp>
    </p:spTree>
    <p:extLst>
      <p:ext uri="{BB962C8B-B14F-4D97-AF65-F5344CB8AC3E}">
        <p14:creationId xmlns:p14="http://schemas.microsoft.com/office/powerpoint/2010/main" val="6566722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5616624" cy="1143000"/>
          </a:xfrm>
        </p:spPr>
        <p:txBody>
          <a:bodyPr>
            <a:normAutofit/>
          </a:bodyPr>
          <a:lstStyle/>
          <a:p>
            <a:r>
              <a:rPr lang="en-IN" b="1" dirty="0"/>
              <a:t>Instructional </a:t>
            </a:r>
            <a:r>
              <a:rPr lang="en-IN" b="1" dirty="0" smtClean="0"/>
              <a:t>Days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5035662"/>
              </p:ext>
            </p:extLst>
          </p:nvPr>
        </p:nvGraphicFramePr>
        <p:xfrm>
          <a:off x="251520" y="1484785"/>
          <a:ext cx="8712969" cy="2495361"/>
        </p:xfrm>
        <a:graphic>
          <a:graphicData uri="http://schemas.openxmlformats.org/drawingml/2006/table">
            <a:tbl>
              <a:tblPr firstRow="1" firstCol="1" bandRow="1">
                <a:tableStyleId>{F2DE63D5-997A-4646-A377-4702673A728D}</a:tableStyleId>
              </a:tblPr>
              <a:tblGrid>
                <a:gridCol w="1156961"/>
                <a:gridCol w="1888401"/>
                <a:gridCol w="1888401"/>
                <a:gridCol w="1889002"/>
                <a:gridCol w="1890204"/>
              </a:tblGrid>
              <a:tr h="470593">
                <a:tc gridSpan="5">
                  <a:txBody>
                    <a:bodyPr/>
                    <a:lstStyle/>
                    <a:p>
                      <a:pPr marL="228600">
                        <a:lnSpc>
                          <a:spcPct val="115000"/>
                        </a:lnSpc>
                        <a:spcAft>
                          <a:spcPts val="0"/>
                        </a:spcAft>
                      </a:pPr>
                      <a:r>
                        <a:rPr lang="en-IN" sz="1800" dirty="0">
                          <a:effectLst/>
                        </a:rPr>
                        <a:t>Total number of instructional days during the last academic session</a:t>
                      </a:r>
                      <a:endParaRPr lang="en-IN" sz="1400" dirty="0">
                        <a:effectLst/>
                        <a:latin typeface="Calibri"/>
                        <a:ea typeface="Times New Roman"/>
                        <a:cs typeface="Times New Roman"/>
                      </a:endParaRPr>
                    </a:p>
                  </a:txBody>
                  <a:tcPr marL="61309" marR="61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70593">
                <a:tc>
                  <a:txBody>
                    <a:bodyPr/>
                    <a:lstStyle/>
                    <a:p>
                      <a:pPr algn="ctr">
                        <a:lnSpc>
                          <a:spcPct val="115000"/>
                        </a:lnSpc>
                        <a:spcAft>
                          <a:spcPts val="0"/>
                        </a:spcAft>
                      </a:pPr>
                      <a:r>
                        <a:rPr lang="en-IN" sz="1800" dirty="0">
                          <a:effectLst/>
                        </a:rPr>
                        <a:t>Stage</a:t>
                      </a:r>
                      <a:endParaRPr lang="en-IN" sz="1400" dirty="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dirty="0">
                          <a:effectLst/>
                        </a:rPr>
                        <a:t>Primary</a:t>
                      </a:r>
                      <a:endParaRPr lang="en-IN" sz="1400" dirty="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a:effectLst/>
                        </a:rPr>
                        <a:t>Upper Primary</a:t>
                      </a:r>
                      <a:endParaRPr lang="en-IN" sz="140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a:effectLst/>
                        </a:rPr>
                        <a:t>Secondary</a:t>
                      </a:r>
                      <a:endParaRPr lang="en-IN" sz="140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1800" dirty="0">
                          <a:effectLst/>
                        </a:rPr>
                        <a:t>Higher Secondary</a:t>
                      </a:r>
                      <a:endParaRPr lang="en-IN" sz="1400" dirty="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0790">
                <a:tc>
                  <a:txBody>
                    <a:bodyPr/>
                    <a:lstStyle/>
                    <a:p>
                      <a:pPr algn="ctr">
                        <a:lnSpc>
                          <a:spcPct val="115000"/>
                        </a:lnSpc>
                        <a:spcAft>
                          <a:spcPts val="0"/>
                        </a:spcAft>
                      </a:pPr>
                      <a:r>
                        <a:rPr lang="en-IN" sz="1800" dirty="0">
                          <a:effectLst/>
                        </a:rPr>
                        <a:t>No. of Days</a:t>
                      </a:r>
                      <a:endParaRPr lang="en-IN" sz="1400" dirty="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1309" marR="61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1309" marR="61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1309" marR="61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1309" marR="61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3385">
                <a:tc>
                  <a:txBody>
                    <a:bodyPr/>
                    <a:lstStyle/>
                    <a:p>
                      <a:pPr algn="ctr">
                        <a:lnSpc>
                          <a:spcPct val="115000"/>
                        </a:lnSpc>
                        <a:spcAft>
                          <a:spcPts val="0"/>
                        </a:spcAft>
                      </a:pPr>
                      <a:r>
                        <a:rPr lang="en-IN" sz="1800" dirty="0">
                          <a:effectLst/>
                        </a:rPr>
                        <a:t>Remarks</a:t>
                      </a:r>
                      <a:endParaRPr lang="en-IN" sz="1400" dirty="0">
                        <a:effectLst/>
                        <a:latin typeface="Calibri"/>
                        <a:ea typeface="Times New Roman"/>
                        <a:cs typeface="Times New Roman"/>
                      </a:endParaRPr>
                    </a:p>
                  </a:txBody>
                  <a:tcPr marL="61309" marR="61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1309" marR="61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740896"/>
              </p:ext>
            </p:extLst>
          </p:nvPr>
        </p:nvGraphicFramePr>
        <p:xfrm>
          <a:off x="179512" y="4293096"/>
          <a:ext cx="8784976" cy="1368623"/>
        </p:xfrm>
        <a:graphic>
          <a:graphicData uri="http://schemas.openxmlformats.org/drawingml/2006/table">
            <a:tbl>
              <a:tblPr firstRow="1" firstCol="1" bandRow="1">
                <a:tableStyleId>{ED083AE6-46FA-4A59-8FB0-9F97EB10719F}</a:tableStyleId>
              </a:tblPr>
              <a:tblGrid>
                <a:gridCol w="2196244"/>
                <a:gridCol w="2196244"/>
                <a:gridCol w="2196244"/>
                <a:gridCol w="2196244"/>
              </a:tblGrid>
              <a:tr h="527375">
                <a:tc>
                  <a:txBody>
                    <a:bodyPr/>
                    <a:lstStyle/>
                    <a:p>
                      <a:pPr>
                        <a:lnSpc>
                          <a:spcPct val="115000"/>
                        </a:lnSpc>
                        <a:spcAft>
                          <a:spcPts val="0"/>
                        </a:spcAft>
                      </a:pPr>
                      <a:r>
                        <a:rPr lang="en-IN" sz="2400" dirty="0">
                          <a:effectLst/>
                        </a:rPr>
                        <a:t>Primary </a:t>
                      </a:r>
                      <a:endParaRPr lang="en-IN" sz="1800" dirty="0">
                        <a:effectLst/>
                        <a:latin typeface="Calibri"/>
                        <a:ea typeface="Times New Roman"/>
                        <a:cs typeface="Times New Roman"/>
                      </a:endParaRPr>
                    </a:p>
                  </a:txBody>
                  <a:tcPr marL="62306" marR="62306" marT="0" marB="0"/>
                </a:tc>
                <a:tc>
                  <a:txBody>
                    <a:bodyPr/>
                    <a:lstStyle/>
                    <a:p>
                      <a:pPr marL="342900" lvl="0" indent="-342900">
                        <a:lnSpc>
                          <a:spcPct val="115000"/>
                        </a:lnSpc>
                        <a:spcAft>
                          <a:spcPts val="0"/>
                        </a:spcAft>
                        <a:buFont typeface="+mj-lt"/>
                        <a:buAutoNum type="alphaUcPeriod"/>
                      </a:pPr>
                      <a:r>
                        <a:rPr lang="en-IN" sz="2400" dirty="0">
                          <a:effectLst/>
                        </a:rPr>
                        <a:t>Elementary </a:t>
                      </a:r>
                      <a:endParaRPr lang="en-IN" sz="1800" dirty="0">
                        <a:effectLst/>
                        <a:latin typeface="Calibri"/>
                        <a:ea typeface="Times New Roman"/>
                        <a:cs typeface="Times New Roman"/>
                      </a:endParaRPr>
                    </a:p>
                  </a:txBody>
                  <a:tcPr marL="62306" marR="62306" marT="0" marB="0"/>
                </a:tc>
                <a:tc>
                  <a:txBody>
                    <a:bodyPr/>
                    <a:lstStyle/>
                    <a:p>
                      <a:pPr marL="342900" lvl="0" indent="-342900">
                        <a:lnSpc>
                          <a:spcPct val="115000"/>
                        </a:lnSpc>
                        <a:spcAft>
                          <a:spcPts val="0"/>
                        </a:spcAft>
                        <a:buFont typeface="+mj-lt"/>
                        <a:buAutoNum type="alphaUcPeriod"/>
                      </a:pPr>
                      <a:r>
                        <a:rPr lang="en-IN" sz="2400" dirty="0">
                          <a:effectLst/>
                        </a:rPr>
                        <a:t>Secondary </a:t>
                      </a:r>
                      <a:endParaRPr lang="en-IN" sz="1800" dirty="0">
                        <a:effectLst/>
                        <a:latin typeface="Calibri"/>
                        <a:ea typeface="Times New Roman"/>
                        <a:cs typeface="Times New Roman"/>
                      </a:endParaRPr>
                    </a:p>
                  </a:txBody>
                  <a:tcPr marL="62306" marR="62306" marT="0" marB="0"/>
                </a:tc>
                <a:tc>
                  <a:txBody>
                    <a:bodyPr/>
                    <a:lstStyle/>
                    <a:p>
                      <a:pPr marL="342900" lvl="0" indent="-342900">
                        <a:lnSpc>
                          <a:spcPct val="115000"/>
                        </a:lnSpc>
                        <a:spcAft>
                          <a:spcPts val="0"/>
                        </a:spcAft>
                        <a:buFont typeface="+mj-lt"/>
                        <a:buAutoNum type="alphaUcPeriod"/>
                      </a:pPr>
                      <a:r>
                        <a:rPr lang="en-IN" sz="2400">
                          <a:effectLst/>
                        </a:rPr>
                        <a:t>Higher Secondary </a:t>
                      </a:r>
                      <a:endParaRPr lang="en-IN" sz="1800">
                        <a:effectLst/>
                        <a:latin typeface="Calibri"/>
                        <a:ea typeface="Times New Roman"/>
                        <a:cs typeface="Times New Roman"/>
                      </a:endParaRPr>
                    </a:p>
                  </a:txBody>
                  <a:tcPr marL="62306" marR="62306" marT="0" marB="0"/>
                </a:tc>
              </a:tr>
              <a:tr h="527375">
                <a:tc>
                  <a:txBody>
                    <a:bodyPr/>
                    <a:lstStyle/>
                    <a:p>
                      <a:pPr>
                        <a:lnSpc>
                          <a:spcPct val="115000"/>
                        </a:lnSpc>
                        <a:spcAft>
                          <a:spcPts val="0"/>
                        </a:spcAft>
                      </a:pPr>
                      <a:endParaRPr lang="en-IN" sz="1800" dirty="0">
                        <a:effectLst/>
                        <a:latin typeface="Calibri"/>
                        <a:ea typeface="Times New Roman"/>
                        <a:cs typeface="Times New Roman"/>
                      </a:endParaRPr>
                    </a:p>
                  </a:txBody>
                  <a:tcPr marL="62306" marR="62306"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2306" marR="62306"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2306" marR="62306"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2306" marR="62306" marT="0" marB="0"/>
                </a:tc>
              </a:tr>
            </a:tbl>
          </a:graphicData>
        </a:graphic>
      </p:graphicFrame>
    </p:spTree>
    <p:extLst>
      <p:ext uri="{BB962C8B-B14F-4D97-AF65-F5344CB8AC3E}">
        <p14:creationId xmlns:p14="http://schemas.microsoft.com/office/powerpoint/2010/main" val="12876050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6360"/>
          </a:xfrm>
        </p:spPr>
        <p:txBody>
          <a:bodyPr>
            <a:noAutofit/>
          </a:bodyPr>
          <a:lstStyle/>
          <a:p>
            <a:r>
              <a:rPr lang="en-IN" sz="4000" b="1" dirty="0"/>
              <a:t>Academic Year Details (Previous Year) </a:t>
            </a:r>
            <a:endParaRPr lang="en-IN"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173411"/>
              </p:ext>
            </p:extLst>
          </p:nvPr>
        </p:nvGraphicFramePr>
        <p:xfrm>
          <a:off x="251523" y="1196751"/>
          <a:ext cx="8640956" cy="5334294"/>
        </p:xfrm>
        <a:graphic>
          <a:graphicData uri="http://schemas.openxmlformats.org/drawingml/2006/table">
            <a:tbl>
              <a:tblPr lastRow="1" bandRow="1">
                <a:tableStyleId>{BC89EF96-8CEA-46FF-86C4-4CE0E7609802}</a:tableStyleId>
              </a:tblPr>
              <a:tblGrid>
                <a:gridCol w="533337"/>
                <a:gridCol w="533337"/>
                <a:gridCol w="439849"/>
                <a:gridCol w="225838"/>
                <a:gridCol w="314259"/>
                <a:gridCol w="314259"/>
                <a:gridCol w="288915"/>
                <a:gridCol w="280467"/>
                <a:gridCol w="245550"/>
                <a:gridCol w="300741"/>
                <a:gridCol w="300741"/>
                <a:gridCol w="301306"/>
                <a:gridCol w="92355"/>
                <a:gridCol w="301306"/>
                <a:gridCol w="300741"/>
                <a:gridCol w="300741"/>
                <a:gridCol w="300741"/>
                <a:gridCol w="300741"/>
                <a:gridCol w="300741"/>
                <a:gridCol w="300741"/>
                <a:gridCol w="225273"/>
                <a:gridCol w="300741"/>
                <a:gridCol w="92355"/>
                <a:gridCol w="300741"/>
                <a:gridCol w="314259"/>
                <a:gridCol w="314259"/>
                <a:gridCol w="287225"/>
                <a:gridCol w="283847"/>
                <a:gridCol w="245550"/>
              </a:tblGrid>
              <a:tr h="606693">
                <a:tc rowSpan="2">
                  <a:txBody>
                    <a:bodyPr/>
                    <a:lstStyle/>
                    <a:p>
                      <a:pPr>
                        <a:lnSpc>
                          <a:spcPct val="115000"/>
                        </a:lnSpc>
                        <a:spcAft>
                          <a:spcPts val="0"/>
                        </a:spcAft>
                      </a:pPr>
                      <a:r>
                        <a:rPr lang="en-IN" sz="1800" dirty="0">
                          <a:effectLst/>
                        </a:rPr>
                        <a:t>Classes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gridSpan="2">
                  <a:txBody>
                    <a:bodyPr/>
                    <a:lstStyle/>
                    <a:p>
                      <a:pPr>
                        <a:lnSpc>
                          <a:spcPct val="115000"/>
                        </a:lnSpc>
                        <a:spcAft>
                          <a:spcPts val="0"/>
                        </a:spcAft>
                      </a:pPr>
                      <a:r>
                        <a:rPr lang="en-IN" sz="1800" dirty="0">
                          <a:effectLst/>
                        </a:rPr>
                        <a:t>Pre- Primary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II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III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3">
                  <a:txBody>
                    <a:bodyPr/>
                    <a:lstStyle/>
                    <a:p>
                      <a:pPr>
                        <a:lnSpc>
                          <a:spcPct val="115000"/>
                        </a:lnSpc>
                        <a:spcAft>
                          <a:spcPts val="0"/>
                        </a:spcAft>
                      </a:pPr>
                      <a:r>
                        <a:rPr lang="en-IN" sz="1800">
                          <a:effectLst/>
                        </a:rPr>
                        <a:t>IV </a:t>
                      </a:r>
                      <a:endParaRPr lang="en-IN" sz="140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a:effectLst/>
                        </a:rPr>
                        <a:t>V </a:t>
                      </a:r>
                      <a:endParaRPr lang="en-IN" sz="140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VI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VII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VIII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IX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3">
                  <a:txBody>
                    <a:bodyPr/>
                    <a:lstStyle/>
                    <a:p>
                      <a:pPr>
                        <a:lnSpc>
                          <a:spcPct val="115000"/>
                        </a:lnSpc>
                        <a:spcAft>
                          <a:spcPts val="0"/>
                        </a:spcAft>
                      </a:pPr>
                      <a:r>
                        <a:rPr lang="en-IN" sz="1800" dirty="0">
                          <a:effectLst/>
                        </a:rPr>
                        <a:t>X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dirty="0">
                          <a:effectLst/>
                        </a:rPr>
                        <a:t>XI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c gridSpan="2">
                  <a:txBody>
                    <a:bodyPr/>
                    <a:lstStyle/>
                    <a:p>
                      <a:pPr>
                        <a:lnSpc>
                          <a:spcPct val="115000"/>
                        </a:lnSpc>
                        <a:spcAft>
                          <a:spcPts val="0"/>
                        </a:spcAft>
                      </a:pPr>
                      <a:r>
                        <a:rPr lang="en-IN" sz="1800" dirty="0">
                          <a:effectLst/>
                        </a:rPr>
                        <a:t>XII </a:t>
                      </a:r>
                      <a:endParaRPr lang="en-IN" sz="1400" dirty="0">
                        <a:effectLst/>
                        <a:latin typeface="Calibri"/>
                        <a:ea typeface="Times New Roman"/>
                        <a:cs typeface="Times New Roman"/>
                      </a:endParaRPr>
                    </a:p>
                  </a:txBody>
                  <a:tcPr marL="62605" marR="62605" marT="0" marB="0">
                    <a:solidFill>
                      <a:schemeClr val="tx2">
                        <a:lumMod val="20000"/>
                        <a:lumOff val="80000"/>
                      </a:schemeClr>
                    </a:solidFill>
                  </a:tcPr>
                </a:tc>
                <a:tc hMerge="1">
                  <a:txBody>
                    <a:bodyPr/>
                    <a:lstStyle/>
                    <a:p>
                      <a:endParaRPr lang="en-IN"/>
                    </a:p>
                  </a:txBody>
                  <a:tcPr/>
                </a:tc>
              </a:tr>
              <a:tr h="870472">
                <a:tc vMerge="1">
                  <a:txBody>
                    <a:bodyPr/>
                    <a:lstStyle/>
                    <a:p>
                      <a:endParaRPr lang="en-IN"/>
                    </a:p>
                  </a:txBody>
                  <a:tcPr/>
                </a:tc>
                <a:tc>
                  <a:txBody>
                    <a:bodyPr/>
                    <a:lstStyle/>
                    <a:p>
                      <a:pPr marL="71755" marR="71755">
                        <a:lnSpc>
                          <a:spcPct val="115000"/>
                        </a:lnSpc>
                        <a:spcAft>
                          <a:spcPts val="0"/>
                        </a:spcAft>
                      </a:pPr>
                      <a:r>
                        <a:rPr lang="en-IN" sz="1800">
                          <a:effectLst/>
                        </a:rPr>
                        <a:t>Boys </a:t>
                      </a:r>
                      <a:endParaRPr lang="en-IN" sz="1400">
                        <a:effectLst/>
                        <a:latin typeface="Calibri"/>
                        <a:ea typeface="Times New Roman"/>
                        <a:cs typeface="Times New Roman"/>
                      </a:endParaRPr>
                    </a:p>
                  </a:txBody>
                  <a:tcPr marL="62605" marR="62605" marT="0" marB="0" vert="vert270"/>
                </a:tc>
                <a:tc>
                  <a:txBody>
                    <a:bodyPr/>
                    <a:lstStyle/>
                    <a:p>
                      <a:pPr marL="71755" marR="71755">
                        <a:lnSpc>
                          <a:spcPct val="115000"/>
                        </a:lnSpc>
                        <a:spcAft>
                          <a:spcPts val="0"/>
                        </a:spcAft>
                      </a:pPr>
                      <a:r>
                        <a:rPr lang="en-IN" sz="1800">
                          <a:effectLst/>
                        </a:rPr>
                        <a:t>Girls </a:t>
                      </a:r>
                      <a:endParaRPr lang="en-IN" sz="140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G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G </a:t>
                      </a:r>
                      <a:endParaRPr lang="en-IN" sz="1000">
                        <a:effectLst/>
                        <a:latin typeface="Calibri"/>
                        <a:ea typeface="Times New Roman"/>
                        <a:cs typeface="Times New Roman"/>
                      </a:endParaRPr>
                    </a:p>
                  </a:txBody>
                  <a:tcPr marL="62605" marR="62605" marT="0" marB="0"/>
                </a:tc>
              </a:tr>
              <a:tr h="870472">
                <a:tc>
                  <a:txBody>
                    <a:bodyPr/>
                    <a:lstStyle/>
                    <a:p>
                      <a:pPr>
                        <a:lnSpc>
                          <a:spcPct val="115000"/>
                        </a:lnSpc>
                        <a:spcAft>
                          <a:spcPts val="0"/>
                        </a:spcAft>
                      </a:pPr>
                      <a:r>
                        <a:rPr lang="en-IN" sz="1800" dirty="0">
                          <a:effectLst/>
                        </a:rPr>
                        <a:t>General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479034">
                <a:tc>
                  <a:txBody>
                    <a:bodyPr/>
                    <a:lstStyle/>
                    <a:p>
                      <a:pPr>
                        <a:lnSpc>
                          <a:spcPct val="115000"/>
                        </a:lnSpc>
                        <a:spcAft>
                          <a:spcPts val="0"/>
                        </a:spcAft>
                      </a:pPr>
                      <a:r>
                        <a:rPr lang="en-IN" sz="1800">
                          <a:effectLst/>
                        </a:rPr>
                        <a:t>SC </a:t>
                      </a:r>
                      <a:endParaRPr lang="en-IN" sz="1400">
                        <a:effectLst/>
                      </a:endParaRPr>
                    </a:p>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479034">
                <a:tc>
                  <a:txBody>
                    <a:bodyPr/>
                    <a:lstStyle/>
                    <a:p>
                      <a:pPr>
                        <a:lnSpc>
                          <a:spcPct val="115000"/>
                        </a:lnSpc>
                        <a:spcAft>
                          <a:spcPts val="0"/>
                        </a:spcAft>
                      </a:pPr>
                      <a:r>
                        <a:rPr lang="en-IN" sz="1800" dirty="0">
                          <a:effectLst/>
                        </a:rPr>
                        <a:t>ST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479034">
                <a:tc>
                  <a:txBody>
                    <a:bodyPr/>
                    <a:lstStyle/>
                    <a:p>
                      <a:pPr>
                        <a:lnSpc>
                          <a:spcPct val="115000"/>
                        </a:lnSpc>
                        <a:spcAft>
                          <a:spcPts val="0"/>
                        </a:spcAft>
                      </a:pPr>
                      <a:r>
                        <a:rPr lang="en-IN" sz="1800" dirty="0">
                          <a:effectLst/>
                        </a:rPr>
                        <a:t>OBC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771927">
                <a:tc>
                  <a:txBody>
                    <a:bodyPr/>
                    <a:lstStyle/>
                    <a:p>
                      <a:pPr>
                        <a:lnSpc>
                          <a:spcPct val="115000"/>
                        </a:lnSpc>
                        <a:spcAft>
                          <a:spcPts val="0"/>
                        </a:spcAft>
                      </a:pPr>
                      <a:r>
                        <a:rPr lang="en-IN" sz="1800" dirty="0">
                          <a:effectLst/>
                        </a:rPr>
                        <a:t>CWSN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771927">
                <a:tc>
                  <a:txBody>
                    <a:bodyPr/>
                    <a:lstStyle/>
                    <a:p>
                      <a:pPr>
                        <a:lnSpc>
                          <a:spcPct val="115000"/>
                        </a:lnSpc>
                        <a:spcAft>
                          <a:spcPts val="0"/>
                        </a:spcAft>
                      </a:pPr>
                      <a:r>
                        <a:rPr lang="en-IN" sz="1800" dirty="0">
                          <a:effectLst/>
                        </a:rPr>
                        <a:t>Total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3">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3">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r>
            </a:tbl>
          </a:graphicData>
        </a:graphic>
      </p:graphicFrame>
    </p:spTree>
    <p:extLst>
      <p:ext uri="{BB962C8B-B14F-4D97-AF65-F5344CB8AC3E}">
        <p14:creationId xmlns:p14="http://schemas.microsoft.com/office/powerpoint/2010/main" val="3502539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906456"/>
            <a:ext cx="8229600" cy="722344"/>
          </a:xfrm>
        </p:spPr>
        <p:txBody>
          <a:bodyPr>
            <a:normAutofit fontScale="90000"/>
          </a:bodyPr>
          <a:lstStyle/>
          <a:p>
            <a:r>
              <a:rPr lang="en-IN" b="1" dirty="0" smtClean="0"/>
              <a:t>Assessment Schedule year 2020</a:t>
            </a:r>
            <a:endParaRPr lang="en-IN" b="1" dirty="0"/>
          </a:p>
        </p:txBody>
      </p:sp>
      <p:sp>
        <p:nvSpPr>
          <p:cNvPr id="3" name="Content Placeholder 2"/>
          <p:cNvSpPr>
            <a:spLocks noGrp="1"/>
          </p:cNvSpPr>
          <p:nvPr>
            <p:ph idx="1"/>
          </p:nvPr>
        </p:nvSpPr>
        <p:spPr>
          <a:xfrm>
            <a:off x="395536" y="1961456"/>
            <a:ext cx="8568952" cy="4347864"/>
          </a:xfrm>
        </p:spPr>
        <p:txBody>
          <a:bodyPr>
            <a:normAutofit fontScale="47500" lnSpcReduction="20000"/>
          </a:bodyPr>
          <a:lstStyle/>
          <a:p>
            <a:pPr lvl="0"/>
            <a:r>
              <a:rPr lang="en-IN" sz="5600" dirty="0"/>
              <a:t>Unit I </a:t>
            </a:r>
            <a:r>
              <a:rPr lang="en-IN" sz="5600" dirty="0" smtClean="0"/>
              <a:t>      Assessment </a:t>
            </a:r>
            <a:r>
              <a:rPr lang="en-IN" sz="5600" dirty="0"/>
              <a:t>w.e.f 9</a:t>
            </a:r>
            <a:r>
              <a:rPr lang="en-IN" sz="5600" baseline="30000" dirty="0"/>
              <a:t>th</a:t>
            </a:r>
            <a:r>
              <a:rPr lang="en-IN" sz="5600" dirty="0"/>
              <a:t> March 2020</a:t>
            </a:r>
          </a:p>
          <a:p>
            <a:pPr lvl="0"/>
            <a:r>
              <a:rPr lang="en-IN" sz="5600" dirty="0"/>
              <a:t>Unit II </a:t>
            </a:r>
            <a:r>
              <a:rPr lang="en-IN" sz="5600" dirty="0" smtClean="0"/>
              <a:t>     Assessment </a:t>
            </a:r>
            <a:r>
              <a:rPr lang="en-IN" sz="5600" dirty="0"/>
              <a:t>w.e.f 25</a:t>
            </a:r>
            <a:r>
              <a:rPr lang="en-IN" sz="5600" baseline="30000" dirty="0"/>
              <a:t>th</a:t>
            </a:r>
            <a:r>
              <a:rPr lang="en-IN" sz="5600" dirty="0"/>
              <a:t> April 2020</a:t>
            </a:r>
          </a:p>
          <a:p>
            <a:pPr lvl="0"/>
            <a:r>
              <a:rPr lang="en-IN" sz="5600" dirty="0"/>
              <a:t>Term </a:t>
            </a:r>
            <a:r>
              <a:rPr lang="en-IN" sz="5600" dirty="0" smtClean="0"/>
              <a:t>I     </a:t>
            </a:r>
            <a:r>
              <a:rPr lang="en-IN" sz="5600" dirty="0"/>
              <a:t>Examination w.e.f 2</a:t>
            </a:r>
            <a:r>
              <a:rPr lang="en-IN" sz="5600" baseline="30000" dirty="0"/>
              <a:t>nd</a:t>
            </a:r>
            <a:r>
              <a:rPr lang="en-IN" sz="5600" dirty="0"/>
              <a:t> week of June 2020</a:t>
            </a:r>
          </a:p>
          <a:p>
            <a:pPr lvl="0"/>
            <a:r>
              <a:rPr lang="en-IN" sz="5600" dirty="0"/>
              <a:t>U III </a:t>
            </a:r>
            <a:r>
              <a:rPr lang="en-IN" sz="5600" dirty="0" smtClean="0"/>
              <a:t>     Assessment </a:t>
            </a:r>
            <a:r>
              <a:rPr lang="en-IN" sz="5600" dirty="0"/>
              <a:t>w.e.f 1</a:t>
            </a:r>
            <a:r>
              <a:rPr lang="en-IN" sz="5600" baseline="30000" dirty="0"/>
              <a:t>st</a:t>
            </a:r>
            <a:r>
              <a:rPr lang="en-IN" sz="5600" dirty="0"/>
              <a:t> week of August 2020</a:t>
            </a:r>
          </a:p>
          <a:p>
            <a:pPr lvl="0"/>
            <a:r>
              <a:rPr lang="en-IN" sz="5600" dirty="0"/>
              <a:t>Term I </a:t>
            </a:r>
            <a:r>
              <a:rPr lang="en-IN" sz="5600" dirty="0" smtClean="0"/>
              <a:t>  Examination </a:t>
            </a:r>
            <a:r>
              <a:rPr lang="en-IN" sz="5600" dirty="0"/>
              <a:t>w.e.f 2</a:t>
            </a:r>
            <a:r>
              <a:rPr lang="en-IN" sz="5600" baseline="30000" dirty="0"/>
              <a:t>nd</a:t>
            </a:r>
            <a:r>
              <a:rPr lang="en-IN" sz="5600" dirty="0"/>
              <a:t> week of October 2020</a:t>
            </a:r>
          </a:p>
          <a:p>
            <a:pPr lvl="0"/>
            <a:r>
              <a:rPr lang="en-IN" sz="5600" dirty="0"/>
              <a:t>Declaration of Result/</a:t>
            </a:r>
            <a:r>
              <a:rPr lang="en-IN" sz="5600" b="1" dirty="0"/>
              <a:t>Progress Day</a:t>
            </a:r>
            <a:r>
              <a:rPr lang="en-IN" sz="5600" dirty="0"/>
              <a:t> on 25</a:t>
            </a:r>
            <a:r>
              <a:rPr lang="en-IN" sz="5600" baseline="30000" dirty="0"/>
              <a:t>th</a:t>
            </a:r>
            <a:r>
              <a:rPr lang="en-IN" sz="5600" dirty="0"/>
              <a:t> October 2020</a:t>
            </a:r>
          </a:p>
          <a:p>
            <a:pPr lvl="0"/>
            <a:r>
              <a:rPr lang="en-IN" sz="5600" dirty="0"/>
              <a:t>New Classification </a:t>
            </a:r>
            <a:r>
              <a:rPr lang="en-IN" sz="5600" dirty="0" err="1"/>
              <a:t>w.e.f</a:t>
            </a:r>
            <a:r>
              <a:rPr lang="en-IN" sz="5600" dirty="0"/>
              <a:t> 1</a:t>
            </a:r>
            <a:r>
              <a:rPr lang="en-IN" sz="5600" baseline="30000" dirty="0"/>
              <a:t>st</a:t>
            </a:r>
            <a:r>
              <a:rPr lang="en-IN" sz="5600" dirty="0"/>
              <a:t> week of November 2020</a:t>
            </a:r>
          </a:p>
          <a:p>
            <a:pPr marL="0" indent="0">
              <a:buNone/>
            </a:pPr>
            <a:r>
              <a:rPr lang="en-IN" baseline="30000" dirty="0"/>
              <a:t> </a:t>
            </a:r>
            <a:endParaRPr lang="en-IN" dirty="0"/>
          </a:p>
          <a:p>
            <a:pPr marL="0" indent="0">
              <a:buNone/>
            </a:pPr>
            <a:endParaRPr lang="en-IN" dirty="0"/>
          </a:p>
        </p:txBody>
      </p:sp>
    </p:spTree>
    <p:extLst>
      <p:ext uri="{BB962C8B-B14F-4D97-AF65-F5344CB8AC3E}">
        <p14:creationId xmlns:p14="http://schemas.microsoft.com/office/powerpoint/2010/main" val="1882622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10952"/>
          </a:xfrm>
        </p:spPr>
        <p:txBody>
          <a:bodyPr>
            <a:noAutofit/>
          </a:bodyPr>
          <a:lstStyle/>
          <a:p>
            <a:r>
              <a:rPr lang="en-IN" sz="4000" b="1" dirty="0"/>
              <a:t>Academic Year Details </a:t>
            </a:r>
            <a:r>
              <a:rPr lang="en-IN" sz="4000" b="1" dirty="0" smtClean="0"/>
              <a:t>(Current </a:t>
            </a:r>
            <a:r>
              <a:rPr lang="en-IN" sz="4000" b="1" dirty="0"/>
              <a:t>Year) </a:t>
            </a:r>
            <a:endParaRPr lang="en-IN"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3278166"/>
              </p:ext>
            </p:extLst>
          </p:nvPr>
        </p:nvGraphicFramePr>
        <p:xfrm>
          <a:off x="107504" y="1460540"/>
          <a:ext cx="9036492" cy="5334294"/>
        </p:xfrm>
        <a:graphic>
          <a:graphicData uri="http://schemas.openxmlformats.org/drawingml/2006/table">
            <a:tbl>
              <a:tblPr lastRow="1" bandCol="1">
                <a:tableStyleId>{BC89EF96-8CEA-46FF-86C4-4CE0E7609802}</a:tableStyleId>
              </a:tblPr>
              <a:tblGrid>
                <a:gridCol w="557751"/>
                <a:gridCol w="557751"/>
                <a:gridCol w="459983"/>
                <a:gridCol w="236176"/>
                <a:gridCol w="328644"/>
                <a:gridCol w="328644"/>
                <a:gridCol w="302140"/>
                <a:gridCol w="293305"/>
                <a:gridCol w="256790"/>
                <a:gridCol w="314507"/>
                <a:gridCol w="314507"/>
                <a:gridCol w="315098"/>
                <a:gridCol w="96583"/>
                <a:gridCol w="315098"/>
                <a:gridCol w="314507"/>
                <a:gridCol w="314507"/>
                <a:gridCol w="314507"/>
                <a:gridCol w="314507"/>
                <a:gridCol w="314507"/>
                <a:gridCol w="314507"/>
                <a:gridCol w="235585"/>
                <a:gridCol w="314507"/>
                <a:gridCol w="96583"/>
                <a:gridCol w="314507"/>
                <a:gridCol w="328644"/>
                <a:gridCol w="328644"/>
                <a:gridCol w="300373"/>
                <a:gridCol w="296840"/>
                <a:gridCol w="256790"/>
              </a:tblGrid>
              <a:tr h="606693">
                <a:tc rowSpan="2">
                  <a:txBody>
                    <a:bodyPr/>
                    <a:lstStyle/>
                    <a:p>
                      <a:pPr>
                        <a:lnSpc>
                          <a:spcPct val="115000"/>
                        </a:lnSpc>
                        <a:spcAft>
                          <a:spcPts val="0"/>
                        </a:spcAft>
                      </a:pPr>
                      <a:r>
                        <a:rPr lang="en-IN" sz="1800" dirty="0">
                          <a:effectLst/>
                        </a:rPr>
                        <a:t>Classes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gridSpan="2">
                  <a:txBody>
                    <a:bodyPr/>
                    <a:lstStyle/>
                    <a:p>
                      <a:pPr>
                        <a:lnSpc>
                          <a:spcPct val="115000"/>
                        </a:lnSpc>
                        <a:spcAft>
                          <a:spcPts val="0"/>
                        </a:spcAft>
                      </a:pPr>
                      <a:r>
                        <a:rPr lang="en-IN" sz="1800">
                          <a:effectLst/>
                        </a:rPr>
                        <a:t>Pre- Primary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II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III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3">
                  <a:txBody>
                    <a:bodyPr/>
                    <a:lstStyle/>
                    <a:p>
                      <a:pPr>
                        <a:lnSpc>
                          <a:spcPct val="115000"/>
                        </a:lnSpc>
                        <a:spcAft>
                          <a:spcPts val="0"/>
                        </a:spcAft>
                      </a:pPr>
                      <a:r>
                        <a:rPr lang="en-IN" sz="1800">
                          <a:effectLst/>
                        </a:rPr>
                        <a:t>IV </a:t>
                      </a:r>
                      <a:endParaRPr lang="en-IN" sz="1400">
                        <a:effectLst/>
                        <a:latin typeface="Calibri"/>
                        <a:ea typeface="Times New Roman"/>
                        <a:cs typeface="Times New Roman"/>
                      </a:endParaRPr>
                    </a:p>
                  </a:txBody>
                  <a:tcPr marL="62605" marR="62605"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a:effectLst/>
                        </a:rPr>
                        <a:t>V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VI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VII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VIII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IX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3">
                  <a:txBody>
                    <a:bodyPr/>
                    <a:lstStyle/>
                    <a:p>
                      <a:pPr>
                        <a:lnSpc>
                          <a:spcPct val="115000"/>
                        </a:lnSpc>
                        <a:spcAft>
                          <a:spcPts val="0"/>
                        </a:spcAft>
                      </a:pPr>
                      <a:r>
                        <a:rPr lang="en-IN" sz="1800">
                          <a:effectLst/>
                        </a:rPr>
                        <a:t>X </a:t>
                      </a:r>
                      <a:endParaRPr lang="en-IN" sz="1400">
                        <a:effectLst/>
                        <a:latin typeface="Calibri"/>
                        <a:ea typeface="Times New Roman"/>
                        <a:cs typeface="Times New Roman"/>
                      </a:endParaRPr>
                    </a:p>
                  </a:txBody>
                  <a:tcPr marL="62605" marR="62605"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a:effectLst/>
                        </a:rPr>
                        <a:t>XI </a:t>
                      </a:r>
                      <a:endParaRPr lang="en-IN" sz="140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a:effectLst/>
                        </a:rPr>
                        <a:t>XII </a:t>
                      </a:r>
                      <a:endParaRPr lang="en-IN" sz="1400">
                        <a:effectLst/>
                        <a:latin typeface="Calibri"/>
                        <a:ea typeface="Times New Roman"/>
                        <a:cs typeface="Times New Roman"/>
                      </a:endParaRPr>
                    </a:p>
                  </a:txBody>
                  <a:tcPr marL="62605" marR="62605" marT="0" marB="0"/>
                </a:tc>
                <a:tc hMerge="1">
                  <a:txBody>
                    <a:bodyPr/>
                    <a:lstStyle/>
                    <a:p>
                      <a:endParaRPr lang="en-IN"/>
                    </a:p>
                  </a:txBody>
                  <a:tcPr/>
                </a:tc>
              </a:tr>
              <a:tr h="870472">
                <a:tc vMerge="1">
                  <a:txBody>
                    <a:bodyPr/>
                    <a:lstStyle/>
                    <a:p>
                      <a:endParaRPr lang="en-IN"/>
                    </a:p>
                  </a:txBody>
                  <a:tcPr/>
                </a:tc>
                <a:tc>
                  <a:txBody>
                    <a:bodyPr/>
                    <a:lstStyle/>
                    <a:p>
                      <a:pPr marL="71755" marR="71755">
                        <a:lnSpc>
                          <a:spcPct val="115000"/>
                        </a:lnSpc>
                        <a:spcAft>
                          <a:spcPts val="0"/>
                        </a:spcAft>
                      </a:pPr>
                      <a:r>
                        <a:rPr lang="en-IN" sz="1800">
                          <a:effectLst/>
                        </a:rPr>
                        <a:t>Boys </a:t>
                      </a:r>
                      <a:endParaRPr lang="en-IN" sz="1400">
                        <a:effectLst/>
                        <a:latin typeface="Calibri"/>
                        <a:ea typeface="Times New Roman"/>
                        <a:cs typeface="Times New Roman"/>
                      </a:endParaRPr>
                    </a:p>
                  </a:txBody>
                  <a:tcPr marL="62605" marR="62605" marT="0" marB="0" vert="vert270"/>
                </a:tc>
                <a:tc>
                  <a:txBody>
                    <a:bodyPr/>
                    <a:lstStyle/>
                    <a:p>
                      <a:pPr marL="71755" marR="71755">
                        <a:lnSpc>
                          <a:spcPct val="115000"/>
                        </a:lnSpc>
                        <a:spcAft>
                          <a:spcPts val="0"/>
                        </a:spcAft>
                      </a:pPr>
                      <a:r>
                        <a:rPr lang="en-IN" sz="1800">
                          <a:effectLst/>
                        </a:rPr>
                        <a:t>Girls </a:t>
                      </a:r>
                      <a:endParaRPr lang="en-IN" sz="140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G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G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B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G </a:t>
                      </a:r>
                      <a:endParaRPr lang="en-IN" sz="1000">
                        <a:effectLst/>
                        <a:latin typeface="Calibri"/>
                        <a:ea typeface="Times New Roman"/>
                        <a:cs typeface="Times New Roman"/>
                      </a:endParaRPr>
                    </a:p>
                  </a:txBody>
                  <a:tcPr marL="62605" marR="62605" marT="0" marB="0"/>
                </a:tc>
              </a:tr>
              <a:tr h="870472">
                <a:tc>
                  <a:txBody>
                    <a:bodyPr/>
                    <a:lstStyle/>
                    <a:p>
                      <a:pPr>
                        <a:lnSpc>
                          <a:spcPct val="115000"/>
                        </a:lnSpc>
                        <a:spcAft>
                          <a:spcPts val="0"/>
                        </a:spcAft>
                      </a:pPr>
                      <a:r>
                        <a:rPr lang="en-IN" sz="1800" dirty="0">
                          <a:effectLst/>
                        </a:rPr>
                        <a:t>General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479034">
                <a:tc>
                  <a:txBody>
                    <a:bodyPr/>
                    <a:lstStyle/>
                    <a:p>
                      <a:pPr>
                        <a:lnSpc>
                          <a:spcPct val="115000"/>
                        </a:lnSpc>
                        <a:spcAft>
                          <a:spcPts val="0"/>
                        </a:spcAft>
                      </a:pPr>
                      <a:r>
                        <a:rPr lang="en-IN" sz="1800">
                          <a:effectLst/>
                        </a:rPr>
                        <a:t>SC </a:t>
                      </a:r>
                      <a:endParaRPr lang="en-IN" sz="1400">
                        <a:effectLst/>
                      </a:endParaRPr>
                    </a:p>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479034">
                <a:tc>
                  <a:txBody>
                    <a:bodyPr/>
                    <a:lstStyle/>
                    <a:p>
                      <a:pPr>
                        <a:lnSpc>
                          <a:spcPct val="115000"/>
                        </a:lnSpc>
                        <a:spcAft>
                          <a:spcPts val="0"/>
                        </a:spcAft>
                      </a:pPr>
                      <a:r>
                        <a:rPr lang="en-IN" sz="1800" dirty="0">
                          <a:effectLst/>
                        </a:rPr>
                        <a:t>ST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479034">
                <a:tc>
                  <a:txBody>
                    <a:bodyPr/>
                    <a:lstStyle/>
                    <a:p>
                      <a:pPr>
                        <a:lnSpc>
                          <a:spcPct val="115000"/>
                        </a:lnSpc>
                        <a:spcAft>
                          <a:spcPts val="0"/>
                        </a:spcAft>
                      </a:pPr>
                      <a:r>
                        <a:rPr lang="en-IN" sz="1800" dirty="0">
                          <a:effectLst/>
                        </a:rPr>
                        <a:t>OBC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771927">
                <a:tc>
                  <a:txBody>
                    <a:bodyPr/>
                    <a:lstStyle/>
                    <a:p>
                      <a:pPr>
                        <a:lnSpc>
                          <a:spcPct val="115000"/>
                        </a:lnSpc>
                        <a:spcAft>
                          <a:spcPts val="0"/>
                        </a:spcAft>
                      </a:pPr>
                      <a:r>
                        <a:rPr lang="en-IN" sz="1800" dirty="0">
                          <a:effectLst/>
                        </a:rPr>
                        <a:t>CWSN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gridSpan="2">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hMerge="1">
                  <a:txBody>
                    <a:bodyPr/>
                    <a:lstStyle/>
                    <a:p>
                      <a:endParaRPr lang="en-IN"/>
                    </a:p>
                  </a:txBody>
                  <a:tcPr/>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a:effectLst/>
                        </a:rPr>
                        <a:t> </a:t>
                      </a:r>
                      <a:endParaRPr lang="en-IN" sz="140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2605" marR="62605" marT="0" marB="0"/>
                </a:tc>
              </a:tr>
              <a:tr h="771927">
                <a:tc>
                  <a:txBody>
                    <a:bodyPr/>
                    <a:lstStyle/>
                    <a:p>
                      <a:pPr>
                        <a:lnSpc>
                          <a:spcPct val="115000"/>
                        </a:lnSpc>
                        <a:spcAft>
                          <a:spcPts val="0"/>
                        </a:spcAft>
                      </a:pPr>
                      <a:r>
                        <a:rPr lang="en-IN" sz="1800" dirty="0">
                          <a:effectLst/>
                        </a:rPr>
                        <a:t>Total </a:t>
                      </a:r>
                      <a:endParaRPr lang="en-IN" sz="1400" dirty="0">
                        <a:effectLst/>
                      </a:endParaRPr>
                    </a:p>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vert="vert270"/>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3">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3">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c gridSpan="2">
                  <a:txBody>
                    <a:bodyPr/>
                    <a:lstStyle/>
                    <a:p>
                      <a:pPr>
                        <a:lnSpc>
                          <a:spcPct val="115000"/>
                        </a:lnSpc>
                        <a:spcAft>
                          <a:spcPts val="0"/>
                        </a:spcAft>
                      </a:pPr>
                      <a:r>
                        <a:rPr lang="en-IN" sz="1800" dirty="0">
                          <a:effectLst/>
                        </a:rPr>
                        <a:t> </a:t>
                      </a:r>
                      <a:endParaRPr lang="en-IN" sz="1400" dirty="0">
                        <a:effectLst/>
                        <a:latin typeface="Calibri"/>
                        <a:ea typeface="Times New Roman"/>
                        <a:cs typeface="Times New Roman"/>
                      </a:endParaRPr>
                    </a:p>
                  </a:txBody>
                  <a:tcPr marL="62605" marR="62605" marT="0" marB="0"/>
                </a:tc>
                <a:tc hMerge="1">
                  <a:txBody>
                    <a:bodyPr/>
                    <a:lstStyle/>
                    <a:p>
                      <a:endParaRPr lang="en-IN"/>
                    </a:p>
                  </a:txBody>
                  <a:tcPr/>
                </a:tc>
              </a:tr>
            </a:tbl>
          </a:graphicData>
        </a:graphic>
      </p:graphicFrame>
    </p:spTree>
    <p:extLst>
      <p:ext uri="{BB962C8B-B14F-4D97-AF65-F5344CB8AC3E}">
        <p14:creationId xmlns:p14="http://schemas.microsoft.com/office/powerpoint/2010/main" val="19533168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620688"/>
            <a:ext cx="8229600" cy="650336"/>
          </a:xfrm>
        </p:spPr>
        <p:txBody>
          <a:bodyPr>
            <a:noAutofit/>
          </a:bodyPr>
          <a:lstStyle/>
          <a:p>
            <a:r>
              <a:rPr lang="en-IN" sz="3600" b="1" dirty="0"/>
              <a:t>Human Resource Available (Faculty Profile</a:t>
            </a:r>
            <a:r>
              <a:rPr lang="en-IN" sz="3600" b="1" dirty="0" smtClean="0"/>
              <a:t>)</a:t>
            </a:r>
            <a:endParaRPr lang="en-IN"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7309244"/>
              </p:ext>
            </p:extLst>
          </p:nvPr>
        </p:nvGraphicFramePr>
        <p:xfrm>
          <a:off x="107505" y="1556794"/>
          <a:ext cx="8928990" cy="5122200"/>
        </p:xfrm>
        <a:graphic>
          <a:graphicData uri="http://schemas.openxmlformats.org/drawingml/2006/table">
            <a:tbl>
              <a:tblPr bandRow="1">
                <a:tableStyleId>{8799B23B-EC83-4686-B30A-512413B5E67A}</a:tableStyleId>
              </a:tblPr>
              <a:tblGrid>
                <a:gridCol w="472317"/>
                <a:gridCol w="1921971"/>
                <a:gridCol w="1306940"/>
                <a:gridCol w="1401319"/>
                <a:gridCol w="1275481"/>
                <a:gridCol w="1275481"/>
                <a:gridCol w="1275481"/>
              </a:tblGrid>
              <a:tr h="1159914">
                <a:tc>
                  <a:txBody>
                    <a:bodyPr/>
                    <a:lstStyle/>
                    <a:p>
                      <a:pPr>
                        <a:lnSpc>
                          <a:spcPct val="115000"/>
                        </a:lnSpc>
                        <a:spcAft>
                          <a:spcPts val="0"/>
                        </a:spcAft>
                      </a:pPr>
                      <a:r>
                        <a:rPr lang="en-IN" sz="1600" dirty="0">
                          <a:effectLst/>
                        </a:rPr>
                        <a:t>S. No. </a:t>
                      </a:r>
                      <a:endParaRPr lang="en-IN" sz="1200" b="1" dirty="0">
                        <a:effectLst/>
                        <a:latin typeface="Calibri"/>
                        <a:ea typeface="Times New Roman"/>
                        <a:cs typeface="Times New Roman"/>
                      </a:endParaRPr>
                    </a:p>
                  </a:txBody>
                  <a:tcPr marL="61980" marR="61980" marT="0" marB="0">
                    <a:solidFill>
                      <a:schemeClr val="tx2">
                        <a:lumMod val="20000"/>
                        <a:lumOff val="80000"/>
                      </a:schemeClr>
                    </a:solidFill>
                  </a:tcPr>
                </a:tc>
                <a:tc>
                  <a:txBody>
                    <a:bodyPr/>
                    <a:lstStyle/>
                    <a:p>
                      <a:pPr>
                        <a:lnSpc>
                          <a:spcPct val="115000"/>
                        </a:lnSpc>
                        <a:spcAft>
                          <a:spcPts val="0"/>
                        </a:spcAft>
                      </a:pPr>
                      <a:r>
                        <a:rPr lang="en-IN" sz="1600">
                          <a:effectLst/>
                        </a:rPr>
                        <a:t>Name of the Principal/ Headmaster/ Lecturer/ Master/ Teacher/ </a:t>
                      </a:r>
                      <a:endParaRPr lang="en-IN" sz="1200" b="1">
                        <a:effectLst/>
                        <a:latin typeface="Calibri"/>
                        <a:ea typeface="Times New Roman"/>
                        <a:cs typeface="Times New Roman"/>
                      </a:endParaRPr>
                    </a:p>
                  </a:txBody>
                  <a:tcPr marL="61980" marR="61980" marT="0" marB="0">
                    <a:solidFill>
                      <a:schemeClr val="tx2">
                        <a:lumMod val="20000"/>
                        <a:lumOff val="80000"/>
                      </a:schemeClr>
                    </a:solidFill>
                  </a:tcPr>
                </a:tc>
                <a:tc>
                  <a:txBody>
                    <a:bodyPr/>
                    <a:lstStyle/>
                    <a:p>
                      <a:pPr>
                        <a:lnSpc>
                          <a:spcPct val="115000"/>
                        </a:lnSpc>
                        <a:spcAft>
                          <a:spcPts val="0"/>
                        </a:spcAft>
                      </a:pPr>
                      <a:r>
                        <a:rPr lang="en-IN" sz="1600">
                          <a:effectLst/>
                        </a:rPr>
                        <a:t>Academic Qualification </a:t>
                      </a:r>
                      <a:endParaRPr lang="en-IN" sz="1200" b="1">
                        <a:effectLst/>
                        <a:latin typeface="Calibri"/>
                        <a:ea typeface="Times New Roman"/>
                        <a:cs typeface="Times New Roman"/>
                      </a:endParaRPr>
                    </a:p>
                  </a:txBody>
                  <a:tcPr marL="61980" marR="61980" marT="0" marB="0">
                    <a:solidFill>
                      <a:schemeClr val="tx2">
                        <a:lumMod val="20000"/>
                        <a:lumOff val="80000"/>
                      </a:schemeClr>
                    </a:solidFill>
                  </a:tcPr>
                </a:tc>
                <a:tc>
                  <a:txBody>
                    <a:bodyPr/>
                    <a:lstStyle/>
                    <a:p>
                      <a:pPr>
                        <a:lnSpc>
                          <a:spcPct val="115000"/>
                        </a:lnSpc>
                        <a:spcAft>
                          <a:spcPts val="0"/>
                        </a:spcAft>
                      </a:pPr>
                      <a:r>
                        <a:rPr lang="en-IN" sz="1600" dirty="0">
                          <a:effectLst/>
                        </a:rPr>
                        <a:t>Professional Qualification </a:t>
                      </a:r>
                      <a:endParaRPr lang="en-IN" sz="1200" b="1" dirty="0">
                        <a:effectLst/>
                        <a:latin typeface="Calibri"/>
                        <a:ea typeface="Times New Roman"/>
                        <a:cs typeface="Times New Roman"/>
                      </a:endParaRPr>
                    </a:p>
                  </a:txBody>
                  <a:tcPr marL="61980" marR="61980" marT="0" marB="0">
                    <a:solidFill>
                      <a:schemeClr val="tx2">
                        <a:lumMod val="20000"/>
                        <a:lumOff val="80000"/>
                      </a:schemeClr>
                    </a:solidFill>
                  </a:tcPr>
                </a:tc>
                <a:tc>
                  <a:txBody>
                    <a:bodyPr/>
                    <a:lstStyle/>
                    <a:p>
                      <a:pPr>
                        <a:lnSpc>
                          <a:spcPct val="115000"/>
                        </a:lnSpc>
                        <a:spcAft>
                          <a:spcPts val="0"/>
                        </a:spcAft>
                      </a:pPr>
                      <a:r>
                        <a:rPr lang="en-IN" sz="1600">
                          <a:effectLst/>
                        </a:rPr>
                        <a:t>Diploma / Certificates </a:t>
                      </a:r>
                      <a:endParaRPr lang="en-IN" sz="1200" b="1">
                        <a:effectLst/>
                        <a:latin typeface="Calibri"/>
                        <a:ea typeface="Times New Roman"/>
                        <a:cs typeface="Times New Roman"/>
                      </a:endParaRPr>
                    </a:p>
                  </a:txBody>
                  <a:tcPr marL="61980" marR="61980" marT="0" marB="0">
                    <a:solidFill>
                      <a:schemeClr val="tx2">
                        <a:lumMod val="20000"/>
                        <a:lumOff val="80000"/>
                      </a:schemeClr>
                    </a:solidFill>
                  </a:tcPr>
                </a:tc>
                <a:tc>
                  <a:txBody>
                    <a:bodyPr/>
                    <a:lstStyle/>
                    <a:p>
                      <a:pPr>
                        <a:lnSpc>
                          <a:spcPct val="115000"/>
                        </a:lnSpc>
                        <a:spcAft>
                          <a:spcPts val="0"/>
                        </a:spcAft>
                      </a:pPr>
                      <a:r>
                        <a:rPr lang="en-IN" sz="1600" dirty="0">
                          <a:effectLst/>
                        </a:rPr>
                        <a:t>Years of Experience </a:t>
                      </a:r>
                      <a:endParaRPr lang="en-IN" sz="1200" b="1" dirty="0">
                        <a:effectLst/>
                        <a:latin typeface="Calibri"/>
                        <a:ea typeface="Times New Roman"/>
                        <a:cs typeface="Times New Roman"/>
                      </a:endParaRPr>
                    </a:p>
                  </a:txBody>
                  <a:tcPr marL="61980" marR="61980" marT="0" marB="0">
                    <a:solidFill>
                      <a:schemeClr val="tx2">
                        <a:lumMod val="20000"/>
                        <a:lumOff val="80000"/>
                      </a:schemeClr>
                    </a:solidFill>
                  </a:tcPr>
                </a:tc>
                <a:tc>
                  <a:txBody>
                    <a:bodyPr/>
                    <a:lstStyle/>
                    <a:p>
                      <a:pPr>
                        <a:lnSpc>
                          <a:spcPct val="115000"/>
                        </a:lnSpc>
                        <a:spcAft>
                          <a:spcPts val="0"/>
                        </a:spcAft>
                      </a:pPr>
                      <a:r>
                        <a:rPr lang="en-IN" sz="1600" dirty="0">
                          <a:effectLst/>
                        </a:rPr>
                        <a:t>Remarks </a:t>
                      </a:r>
                      <a:endParaRPr lang="en-IN" sz="1200" b="1" dirty="0">
                        <a:effectLst/>
                        <a:latin typeface="Calibri"/>
                        <a:ea typeface="Times New Roman"/>
                        <a:cs typeface="Times New Roman"/>
                      </a:endParaRPr>
                    </a:p>
                  </a:txBody>
                  <a:tcPr marL="61980" marR="61980" marT="0" marB="0">
                    <a:solidFill>
                      <a:schemeClr val="tx2">
                        <a:lumMod val="20000"/>
                        <a:lumOff val="80000"/>
                      </a:schemeClr>
                    </a:solidFill>
                  </a:tcPr>
                </a:tc>
              </a:tr>
              <a:tr h="373663">
                <a:tc>
                  <a:txBody>
                    <a:bodyPr/>
                    <a:lstStyle/>
                    <a:p>
                      <a:pPr>
                        <a:lnSpc>
                          <a:spcPct val="115000"/>
                        </a:lnSpc>
                        <a:spcAft>
                          <a:spcPts val="0"/>
                        </a:spcAft>
                      </a:pPr>
                      <a:r>
                        <a:rPr lang="en-IN" sz="1600">
                          <a:effectLst/>
                        </a:rPr>
                        <a:t>1</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2</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3</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4</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5</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6</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7</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8</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9</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1980" marR="61980" marT="0" marB="0"/>
                </a:tc>
              </a:tr>
              <a:tr h="373663">
                <a:tc>
                  <a:txBody>
                    <a:bodyPr/>
                    <a:lstStyle/>
                    <a:p>
                      <a:pPr>
                        <a:lnSpc>
                          <a:spcPct val="115000"/>
                        </a:lnSpc>
                        <a:spcAft>
                          <a:spcPts val="0"/>
                        </a:spcAft>
                      </a:pPr>
                      <a:r>
                        <a:rPr lang="en-IN" sz="1600">
                          <a:effectLst/>
                        </a:rPr>
                        <a:t>10</a:t>
                      </a:r>
                      <a:endParaRPr lang="en-IN" sz="1200" b="1">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1980" marR="61980" marT="0" marB="0"/>
                </a:tc>
              </a:tr>
            </a:tbl>
          </a:graphicData>
        </a:graphic>
      </p:graphicFrame>
    </p:spTree>
    <p:extLst>
      <p:ext uri="{BB962C8B-B14F-4D97-AF65-F5344CB8AC3E}">
        <p14:creationId xmlns:p14="http://schemas.microsoft.com/office/powerpoint/2010/main" val="1605862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692696"/>
            <a:ext cx="8229600" cy="650336"/>
          </a:xfrm>
        </p:spPr>
        <p:txBody>
          <a:bodyPr>
            <a:noAutofit/>
          </a:bodyPr>
          <a:lstStyle/>
          <a:p>
            <a:r>
              <a:rPr lang="en-IN" sz="4000" b="1" dirty="0"/>
              <a:t>Formation of Clubs with Member List</a:t>
            </a:r>
            <a:endParaRPr lang="en-IN"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4231883"/>
              </p:ext>
            </p:extLst>
          </p:nvPr>
        </p:nvGraphicFramePr>
        <p:xfrm>
          <a:off x="107504" y="1745346"/>
          <a:ext cx="8928991" cy="3987910"/>
        </p:xfrm>
        <a:graphic>
          <a:graphicData uri="http://schemas.openxmlformats.org/drawingml/2006/table">
            <a:tbl>
              <a:tblPr>
                <a:tableStyleId>{5DA37D80-6434-44D0-A028-1B22A696006F}</a:tableStyleId>
              </a:tblPr>
              <a:tblGrid>
                <a:gridCol w="682080"/>
                <a:gridCol w="789875"/>
                <a:gridCol w="804969"/>
                <a:gridCol w="776019"/>
                <a:gridCol w="1050069"/>
                <a:gridCol w="673994"/>
                <a:gridCol w="994345"/>
                <a:gridCol w="965815"/>
                <a:gridCol w="1050069"/>
                <a:gridCol w="1141756"/>
              </a:tblGrid>
              <a:tr h="792088">
                <a:tc>
                  <a:txBody>
                    <a:bodyPr/>
                    <a:lstStyle/>
                    <a:p>
                      <a:pPr algn="ctr">
                        <a:lnSpc>
                          <a:spcPct val="115000"/>
                        </a:lnSpc>
                        <a:spcAft>
                          <a:spcPts val="0"/>
                        </a:spcAft>
                      </a:pPr>
                      <a:r>
                        <a:rPr lang="en-IN" sz="1100" b="1" dirty="0">
                          <a:effectLst/>
                        </a:rPr>
                        <a:t>Health &amp; Hygiene</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Sports </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Discipline </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Science  </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Social Activities </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Eco Club </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Counselling Clubs</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Culture ,Art &amp; Heritage</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School safety &amp; Disaster Management </a:t>
                      </a:r>
                      <a:endParaRPr lang="en-IN" sz="1000" b="1" dirty="0">
                        <a:effectLst/>
                        <a:latin typeface="Calibri"/>
                        <a:ea typeface="Times New Roman"/>
                        <a:cs typeface="Times New Roman"/>
                      </a:endParaRPr>
                    </a:p>
                  </a:txBody>
                  <a:tcPr marL="61594" marR="61594" marT="0" marB="0" anchor="ctr"/>
                </a:tc>
                <a:tc>
                  <a:txBody>
                    <a:bodyPr/>
                    <a:lstStyle/>
                    <a:p>
                      <a:pPr algn="ctr">
                        <a:lnSpc>
                          <a:spcPct val="115000"/>
                        </a:lnSpc>
                        <a:spcAft>
                          <a:spcPts val="0"/>
                        </a:spcAft>
                      </a:pPr>
                      <a:r>
                        <a:rPr lang="en-IN" sz="1100" b="1" dirty="0">
                          <a:effectLst/>
                        </a:rPr>
                        <a:t>Other Clubs</a:t>
                      </a:r>
                      <a:endParaRPr lang="en-IN" sz="1000" b="1" dirty="0">
                        <a:effectLst/>
                      </a:endParaRPr>
                    </a:p>
                    <a:p>
                      <a:pPr algn="ctr">
                        <a:lnSpc>
                          <a:spcPct val="115000"/>
                        </a:lnSpc>
                        <a:spcAft>
                          <a:spcPts val="0"/>
                        </a:spcAft>
                      </a:pPr>
                      <a:r>
                        <a:rPr lang="en-IN" sz="1100" b="1" dirty="0">
                          <a:effectLst/>
                        </a:rPr>
                        <a:t>(please Specify)</a:t>
                      </a:r>
                      <a:endParaRPr lang="en-IN" sz="1000" b="1" dirty="0">
                        <a:effectLst/>
                        <a:latin typeface="Calibri"/>
                        <a:ea typeface="Times New Roman"/>
                        <a:cs typeface="Times New Roman"/>
                      </a:endParaRPr>
                    </a:p>
                  </a:txBody>
                  <a:tcPr marL="61594" marR="61594" marT="0" marB="0" anchor="ctr"/>
                </a:tc>
              </a:tr>
              <a:tr h="1065274">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dirty="0">
                          <a:effectLst/>
                        </a:rPr>
                        <a:t> </a:t>
                      </a:r>
                      <a:endParaRPr lang="en-IN" sz="1000" dirty="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r>
              <a:tr h="1065274">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a:effectLst/>
                        </a:rPr>
                        <a:t> </a:t>
                      </a: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r>
                        <a:rPr lang="en-IN" sz="1100" dirty="0">
                          <a:effectLst/>
                        </a:rPr>
                        <a:t> </a:t>
                      </a:r>
                      <a:endParaRPr lang="en-IN" sz="1000" dirty="0">
                        <a:effectLst/>
                        <a:latin typeface="Calibri"/>
                        <a:ea typeface="Times New Roman"/>
                        <a:cs typeface="Times New Roman"/>
                      </a:endParaRPr>
                    </a:p>
                  </a:txBody>
                  <a:tcPr marL="61594" marR="61594" marT="0" marB="0"/>
                </a:tc>
              </a:tr>
              <a:tr h="1065274">
                <a:tc>
                  <a:txBody>
                    <a:bodyPr/>
                    <a:lstStyle/>
                    <a:p>
                      <a:pPr>
                        <a:lnSpc>
                          <a:spcPct val="115000"/>
                        </a:lnSpc>
                        <a:spcAft>
                          <a:spcPts val="0"/>
                        </a:spcAft>
                      </a:pPr>
                      <a:endParaRPr lang="en-IN" sz="1000" dirty="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a:effectLst/>
                        <a:latin typeface="Calibri"/>
                        <a:ea typeface="Times New Roman"/>
                        <a:cs typeface="Times New Roman"/>
                      </a:endParaRPr>
                    </a:p>
                  </a:txBody>
                  <a:tcPr marL="61594" marR="61594" marT="0" marB="0"/>
                </a:tc>
                <a:tc>
                  <a:txBody>
                    <a:bodyPr/>
                    <a:lstStyle/>
                    <a:p>
                      <a:pPr>
                        <a:lnSpc>
                          <a:spcPct val="115000"/>
                        </a:lnSpc>
                        <a:spcAft>
                          <a:spcPts val="0"/>
                        </a:spcAft>
                      </a:pPr>
                      <a:endParaRPr lang="en-IN" sz="1000" dirty="0">
                        <a:effectLst/>
                        <a:latin typeface="Calibri"/>
                        <a:ea typeface="Times New Roman"/>
                        <a:cs typeface="Times New Roman"/>
                      </a:endParaRPr>
                    </a:p>
                  </a:txBody>
                  <a:tcPr marL="61594" marR="61594" marT="0" marB="0"/>
                </a:tc>
              </a:tr>
            </a:tbl>
          </a:graphicData>
        </a:graphic>
      </p:graphicFrame>
    </p:spTree>
    <p:extLst>
      <p:ext uri="{BB962C8B-B14F-4D97-AF65-F5344CB8AC3E}">
        <p14:creationId xmlns:p14="http://schemas.microsoft.com/office/powerpoint/2010/main" val="3108999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620688"/>
            <a:ext cx="8229600" cy="650336"/>
          </a:xfrm>
        </p:spPr>
        <p:txBody>
          <a:bodyPr>
            <a:normAutofit fontScale="90000"/>
          </a:bodyPr>
          <a:lstStyle/>
          <a:p>
            <a:r>
              <a:rPr lang="en-IN" sz="4000" b="1" dirty="0"/>
              <a:t>Annual Activities Calendar </a:t>
            </a:r>
            <a:endParaRPr lang="en-IN"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7962705"/>
              </p:ext>
            </p:extLst>
          </p:nvPr>
        </p:nvGraphicFramePr>
        <p:xfrm>
          <a:off x="107504" y="1412780"/>
          <a:ext cx="8856985" cy="5328588"/>
        </p:xfrm>
        <a:graphic>
          <a:graphicData uri="http://schemas.openxmlformats.org/drawingml/2006/table">
            <a:tbl>
              <a:tblPr>
                <a:tableStyleId>{5DA37D80-6434-44D0-A028-1B22A696006F}</a:tableStyleId>
              </a:tblPr>
              <a:tblGrid>
                <a:gridCol w="689022"/>
                <a:gridCol w="2041523"/>
                <a:gridCol w="2577914"/>
                <a:gridCol w="1769902"/>
                <a:gridCol w="1778624"/>
              </a:tblGrid>
              <a:tr h="878952">
                <a:tc>
                  <a:txBody>
                    <a:bodyPr/>
                    <a:lstStyle/>
                    <a:p>
                      <a:pPr algn="ctr">
                        <a:lnSpc>
                          <a:spcPct val="115000"/>
                        </a:lnSpc>
                        <a:spcAft>
                          <a:spcPts val="0"/>
                        </a:spcAft>
                      </a:pPr>
                      <a:r>
                        <a:rPr lang="en-IN" sz="1600" dirty="0">
                          <a:effectLst/>
                        </a:rPr>
                        <a:t>S. No. </a:t>
                      </a:r>
                      <a:endParaRPr lang="en-IN" sz="1200" b="1" dirty="0">
                        <a:effectLst/>
                        <a:latin typeface="Calibri"/>
                        <a:ea typeface="Times New Roman"/>
                        <a:cs typeface="Times New Roman"/>
                      </a:endParaRPr>
                    </a:p>
                  </a:txBody>
                  <a:tcPr marL="62503" marR="62503" marT="0" marB="0" anchor="ctr">
                    <a:solidFill>
                      <a:schemeClr val="tx2">
                        <a:lumMod val="20000"/>
                        <a:lumOff val="80000"/>
                      </a:schemeClr>
                    </a:solidFill>
                  </a:tcPr>
                </a:tc>
                <a:tc>
                  <a:txBody>
                    <a:bodyPr/>
                    <a:lstStyle/>
                    <a:p>
                      <a:pPr algn="ctr">
                        <a:lnSpc>
                          <a:spcPct val="115000"/>
                        </a:lnSpc>
                        <a:spcAft>
                          <a:spcPts val="0"/>
                        </a:spcAft>
                      </a:pPr>
                      <a:r>
                        <a:rPr lang="en-IN" sz="1600" dirty="0">
                          <a:effectLst/>
                        </a:rPr>
                        <a:t>Month </a:t>
                      </a:r>
                      <a:endParaRPr lang="en-IN" sz="1200" b="1" dirty="0">
                        <a:effectLst/>
                        <a:latin typeface="Calibri"/>
                        <a:ea typeface="Times New Roman"/>
                        <a:cs typeface="Times New Roman"/>
                      </a:endParaRPr>
                    </a:p>
                  </a:txBody>
                  <a:tcPr marL="62503" marR="62503" marT="0" marB="0" anchor="ctr">
                    <a:solidFill>
                      <a:schemeClr val="tx2">
                        <a:lumMod val="20000"/>
                        <a:lumOff val="80000"/>
                      </a:schemeClr>
                    </a:solidFill>
                  </a:tcPr>
                </a:tc>
                <a:tc>
                  <a:txBody>
                    <a:bodyPr/>
                    <a:lstStyle/>
                    <a:p>
                      <a:pPr algn="ctr">
                        <a:lnSpc>
                          <a:spcPct val="115000"/>
                        </a:lnSpc>
                        <a:spcAft>
                          <a:spcPts val="0"/>
                        </a:spcAft>
                      </a:pPr>
                      <a:r>
                        <a:rPr lang="en-IN" sz="1600" dirty="0">
                          <a:effectLst/>
                        </a:rPr>
                        <a:t>Day &amp; Date </a:t>
                      </a:r>
                      <a:endParaRPr lang="en-IN" sz="1200" b="1" dirty="0">
                        <a:effectLst/>
                        <a:latin typeface="Calibri"/>
                        <a:ea typeface="Times New Roman"/>
                        <a:cs typeface="Times New Roman"/>
                      </a:endParaRPr>
                    </a:p>
                  </a:txBody>
                  <a:tcPr marL="62503" marR="62503" marT="0" marB="0" anchor="ctr">
                    <a:solidFill>
                      <a:schemeClr val="tx2">
                        <a:lumMod val="20000"/>
                        <a:lumOff val="80000"/>
                      </a:schemeClr>
                    </a:solidFill>
                  </a:tcPr>
                </a:tc>
                <a:tc>
                  <a:txBody>
                    <a:bodyPr/>
                    <a:lstStyle/>
                    <a:p>
                      <a:pPr algn="ctr">
                        <a:lnSpc>
                          <a:spcPct val="115000"/>
                        </a:lnSpc>
                        <a:spcAft>
                          <a:spcPts val="0"/>
                        </a:spcAft>
                      </a:pPr>
                      <a:r>
                        <a:rPr lang="en-IN" sz="1600" dirty="0">
                          <a:effectLst/>
                        </a:rPr>
                        <a:t>Name of the Activity/Activities </a:t>
                      </a:r>
                      <a:endParaRPr lang="en-IN" sz="1200" b="1" dirty="0">
                        <a:effectLst/>
                        <a:latin typeface="Calibri"/>
                        <a:ea typeface="Times New Roman"/>
                        <a:cs typeface="Times New Roman"/>
                      </a:endParaRPr>
                    </a:p>
                  </a:txBody>
                  <a:tcPr marL="62503" marR="62503" marT="0" marB="0" anchor="ctr">
                    <a:solidFill>
                      <a:schemeClr val="tx2">
                        <a:lumMod val="20000"/>
                        <a:lumOff val="80000"/>
                      </a:schemeClr>
                    </a:solidFill>
                  </a:tcPr>
                </a:tc>
                <a:tc>
                  <a:txBody>
                    <a:bodyPr/>
                    <a:lstStyle/>
                    <a:p>
                      <a:pPr algn="ctr">
                        <a:lnSpc>
                          <a:spcPct val="115000"/>
                        </a:lnSpc>
                        <a:spcAft>
                          <a:spcPts val="0"/>
                        </a:spcAft>
                      </a:pPr>
                      <a:r>
                        <a:rPr lang="en-IN" sz="1600" dirty="0">
                          <a:effectLst/>
                        </a:rPr>
                        <a:t>Plan of Action </a:t>
                      </a:r>
                      <a:endParaRPr lang="en-IN" sz="1200" b="1" dirty="0">
                        <a:effectLst/>
                        <a:latin typeface="Calibri"/>
                        <a:ea typeface="Times New Roman"/>
                        <a:cs typeface="Times New Roman"/>
                      </a:endParaRPr>
                    </a:p>
                  </a:txBody>
                  <a:tcPr marL="62503" marR="62503" marT="0" marB="0" anchor="ctr">
                    <a:solidFill>
                      <a:schemeClr val="tx2">
                        <a:lumMod val="20000"/>
                        <a:lumOff val="80000"/>
                      </a:schemeClr>
                    </a:solidFill>
                  </a:tcPr>
                </a:tc>
              </a:tr>
              <a:tr h="370803">
                <a:tc>
                  <a:txBody>
                    <a:bodyPr/>
                    <a:lstStyle/>
                    <a:p>
                      <a:pPr>
                        <a:lnSpc>
                          <a:spcPct val="115000"/>
                        </a:lnSpc>
                        <a:spcAft>
                          <a:spcPts val="0"/>
                        </a:spcAft>
                      </a:pPr>
                      <a:r>
                        <a:rPr lang="en-IN" sz="1600">
                          <a:effectLst/>
                        </a:rPr>
                        <a:t>1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January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2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February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3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March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4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April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5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May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6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June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7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July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8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August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9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September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10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October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11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November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r h="370803">
                <a:tc>
                  <a:txBody>
                    <a:bodyPr/>
                    <a:lstStyle/>
                    <a:p>
                      <a:pPr>
                        <a:lnSpc>
                          <a:spcPct val="115000"/>
                        </a:lnSpc>
                        <a:spcAft>
                          <a:spcPts val="0"/>
                        </a:spcAft>
                      </a:pPr>
                      <a:r>
                        <a:rPr lang="en-IN" sz="1600">
                          <a:effectLst/>
                        </a:rPr>
                        <a:t>12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December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a:effectLst/>
                        </a:rPr>
                        <a:t> </a:t>
                      </a:r>
                      <a:endParaRPr lang="en-IN" sz="1200" b="1">
                        <a:effectLst/>
                        <a:latin typeface="Calibri"/>
                        <a:ea typeface="Times New Roman"/>
                        <a:cs typeface="Times New Roman"/>
                      </a:endParaRPr>
                    </a:p>
                  </a:txBody>
                  <a:tcPr marL="62503" marR="62503" marT="0" marB="0"/>
                </a:tc>
                <a:tc>
                  <a:txBody>
                    <a:bodyPr/>
                    <a:lstStyle/>
                    <a:p>
                      <a:pPr>
                        <a:lnSpc>
                          <a:spcPct val="115000"/>
                        </a:lnSpc>
                        <a:spcAft>
                          <a:spcPts val="0"/>
                        </a:spcAft>
                      </a:pPr>
                      <a:r>
                        <a:rPr lang="en-IN" sz="1600" dirty="0">
                          <a:effectLst/>
                        </a:rPr>
                        <a:t> </a:t>
                      </a:r>
                      <a:endParaRPr lang="en-IN" sz="1200" b="1" dirty="0">
                        <a:effectLst/>
                        <a:latin typeface="Calibri"/>
                        <a:ea typeface="Times New Roman"/>
                        <a:cs typeface="Times New Roman"/>
                      </a:endParaRPr>
                    </a:p>
                  </a:txBody>
                  <a:tcPr marL="62503" marR="62503" marT="0" marB="0"/>
                </a:tc>
              </a:tr>
            </a:tbl>
          </a:graphicData>
        </a:graphic>
      </p:graphicFrame>
    </p:spTree>
    <p:extLst>
      <p:ext uri="{BB962C8B-B14F-4D97-AF65-F5344CB8AC3E}">
        <p14:creationId xmlns:p14="http://schemas.microsoft.com/office/powerpoint/2010/main" val="3584192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rmAutofit fontScale="90000"/>
          </a:bodyPr>
          <a:lstStyle/>
          <a:p>
            <a:pPr algn="ctr"/>
            <a:r>
              <a:rPr lang="en-IN" b="1" dirty="0" smtClean="0"/>
              <a:t/>
            </a:r>
            <a:br>
              <a:rPr lang="en-IN" b="1" dirty="0" smtClean="0"/>
            </a:br>
            <a:r>
              <a:rPr lang="en-IN" sz="4400" b="1" dirty="0" smtClean="0"/>
              <a:t>School Infrastructure</a:t>
            </a:r>
            <a:r>
              <a:rPr lang="en-IN" sz="2000" b="1" dirty="0" smtClean="0"/>
              <a:t/>
            </a:r>
            <a:br>
              <a:rPr lang="en-IN" sz="2000" b="1" dirty="0" smtClean="0"/>
            </a:br>
            <a:r>
              <a:rPr lang="en-IN" sz="2000" dirty="0"/>
              <a:t>School Layout (Complete Drawing of School Campus, including Building, Playground </a:t>
            </a:r>
            <a:r>
              <a:rPr lang="en-IN" sz="2000" dirty="0" err="1"/>
              <a:t>etc</a:t>
            </a:r>
            <a:r>
              <a:rPr lang="en-IN" sz="2000" dirty="0" smtClean="0"/>
              <a:t>)</a:t>
            </a:r>
            <a:endParaRPr lang="en-IN"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4194649"/>
              </p:ext>
            </p:extLst>
          </p:nvPr>
        </p:nvGraphicFramePr>
        <p:xfrm>
          <a:off x="107504" y="1628800"/>
          <a:ext cx="8856984" cy="5152157"/>
        </p:xfrm>
        <a:graphic>
          <a:graphicData uri="http://schemas.openxmlformats.org/drawingml/2006/table">
            <a:tbl>
              <a:tblPr>
                <a:tableStyleId>{5DA37D80-6434-44D0-A028-1B22A696006F}</a:tableStyleId>
              </a:tblPr>
              <a:tblGrid>
                <a:gridCol w="1080120"/>
                <a:gridCol w="4320480"/>
                <a:gridCol w="1656184"/>
                <a:gridCol w="1800200"/>
              </a:tblGrid>
              <a:tr h="432048">
                <a:tc>
                  <a:txBody>
                    <a:bodyPr/>
                    <a:lstStyle/>
                    <a:p>
                      <a:pPr>
                        <a:lnSpc>
                          <a:spcPct val="115000"/>
                        </a:lnSpc>
                        <a:spcAft>
                          <a:spcPts val="0"/>
                        </a:spcAft>
                      </a:pPr>
                      <a:r>
                        <a:rPr lang="en-IN" sz="2400" dirty="0">
                          <a:effectLst/>
                        </a:rPr>
                        <a:t>S. No. </a:t>
                      </a:r>
                      <a:endParaRPr lang="en-IN" sz="1800" dirty="0">
                        <a:effectLst/>
                        <a:latin typeface="Calibri"/>
                        <a:ea typeface="Times New Roman"/>
                        <a:cs typeface="Times New Roman"/>
                      </a:endParaRPr>
                    </a:p>
                  </a:txBody>
                  <a:tcPr marL="63372" marR="63372" marT="0" marB="0">
                    <a:solidFill>
                      <a:schemeClr val="tx2">
                        <a:lumMod val="20000"/>
                        <a:lumOff val="80000"/>
                      </a:schemeClr>
                    </a:solidFill>
                  </a:tcPr>
                </a:tc>
                <a:tc>
                  <a:txBody>
                    <a:bodyPr/>
                    <a:lstStyle/>
                    <a:p>
                      <a:pPr>
                        <a:lnSpc>
                          <a:spcPct val="115000"/>
                        </a:lnSpc>
                        <a:spcAft>
                          <a:spcPts val="0"/>
                        </a:spcAft>
                      </a:pPr>
                      <a:r>
                        <a:rPr lang="en-IN" sz="2400" dirty="0">
                          <a:effectLst/>
                        </a:rPr>
                        <a:t>Name </a:t>
                      </a:r>
                      <a:endParaRPr lang="en-IN" sz="1800" dirty="0">
                        <a:effectLst/>
                        <a:latin typeface="Calibri"/>
                        <a:ea typeface="Times New Roman"/>
                        <a:cs typeface="Times New Roman"/>
                      </a:endParaRPr>
                    </a:p>
                  </a:txBody>
                  <a:tcPr marL="63372" marR="63372" marT="0" marB="0">
                    <a:solidFill>
                      <a:schemeClr val="tx2">
                        <a:lumMod val="20000"/>
                        <a:lumOff val="80000"/>
                      </a:schemeClr>
                    </a:solidFill>
                  </a:tcPr>
                </a:tc>
                <a:tc>
                  <a:txBody>
                    <a:bodyPr/>
                    <a:lstStyle/>
                    <a:p>
                      <a:pPr>
                        <a:lnSpc>
                          <a:spcPct val="115000"/>
                        </a:lnSpc>
                        <a:spcAft>
                          <a:spcPts val="0"/>
                        </a:spcAft>
                      </a:pPr>
                      <a:r>
                        <a:rPr lang="en-IN" sz="2400">
                          <a:effectLst/>
                        </a:rPr>
                        <a:t>No./Qty/ </a:t>
                      </a:r>
                      <a:endParaRPr lang="en-IN" sz="1800">
                        <a:effectLst/>
                        <a:latin typeface="Calibri"/>
                        <a:ea typeface="Times New Roman"/>
                        <a:cs typeface="Times New Roman"/>
                      </a:endParaRPr>
                    </a:p>
                  </a:txBody>
                  <a:tcPr marL="63372" marR="63372" marT="0" marB="0">
                    <a:solidFill>
                      <a:schemeClr val="tx2">
                        <a:lumMod val="20000"/>
                        <a:lumOff val="80000"/>
                      </a:schemeClr>
                    </a:solidFill>
                  </a:tcPr>
                </a:tc>
                <a:tc>
                  <a:txBody>
                    <a:bodyPr/>
                    <a:lstStyle/>
                    <a:p>
                      <a:pPr>
                        <a:lnSpc>
                          <a:spcPct val="115000"/>
                        </a:lnSpc>
                        <a:spcAft>
                          <a:spcPts val="0"/>
                        </a:spcAft>
                      </a:pPr>
                      <a:r>
                        <a:rPr lang="en-IN" sz="2400" dirty="0">
                          <a:effectLst/>
                        </a:rPr>
                        <a:t>Remarks </a:t>
                      </a:r>
                      <a:endParaRPr lang="en-IN" sz="1800" dirty="0">
                        <a:effectLst/>
                        <a:latin typeface="Calibri"/>
                        <a:ea typeface="Times New Roman"/>
                        <a:cs typeface="Times New Roman"/>
                      </a:endParaRPr>
                    </a:p>
                  </a:txBody>
                  <a:tcPr marL="63372" marR="63372" marT="0" marB="0">
                    <a:solidFill>
                      <a:schemeClr val="tx2">
                        <a:lumMod val="20000"/>
                        <a:lumOff val="80000"/>
                      </a:schemeClr>
                    </a:solidFill>
                  </a:tcPr>
                </a:tc>
              </a:tr>
              <a:tr h="346663">
                <a:tc>
                  <a:txBody>
                    <a:bodyPr/>
                    <a:lstStyle/>
                    <a:p>
                      <a:pPr>
                        <a:lnSpc>
                          <a:spcPct val="115000"/>
                        </a:lnSpc>
                        <a:spcAft>
                          <a:spcPts val="0"/>
                        </a:spcAft>
                      </a:pPr>
                      <a:r>
                        <a:rPr lang="en-IN" sz="2400" dirty="0">
                          <a:effectLst/>
                        </a:rPr>
                        <a:t>1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Building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dirty="0">
                          <a:effectLst/>
                        </a:rPr>
                        <a:t>2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Classrooms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3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Seating Desks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513869">
                <a:tc>
                  <a:txBody>
                    <a:bodyPr/>
                    <a:lstStyle/>
                    <a:p>
                      <a:pPr>
                        <a:lnSpc>
                          <a:spcPct val="115000"/>
                        </a:lnSpc>
                        <a:spcAft>
                          <a:spcPts val="0"/>
                        </a:spcAft>
                      </a:pPr>
                      <a:r>
                        <a:rPr lang="en-IN" sz="2400">
                          <a:effectLst/>
                        </a:rPr>
                        <a:t>4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Lecture Hall Big with Capacity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5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Computer Lab.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6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Library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7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No. of Books in the Library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8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Playground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9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Internet (Broadband)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a:effectLst/>
                        </a:rPr>
                        <a:t> </a:t>
                      </a:r>
                      <a:endParaRPr lang="en-IN" sz="180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10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Notice Board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r>
              <a:tr h="346663">
                <a:tc>
                  <a:txBody>
                    <a:bodyPr/>
                    <a:lstStyle/>
                    <a:p>
                      <a:pPr>
                        <a:lnSpc>
                          <a:spcPct val="115000"/>
                        </a:lnSpc>
                        <a:spcAft>
                          <a:spcPts val="0"/>
                        </a:spcAft>
                      </a:pPr>
                      <a:r>
                        <a:rPr lang="en-IN" sz="2400">
                          <a:effectLst/>
                        </a:rPr>
                        <a:t>11 </a:t>
                      </a:r>
                      <a:endParaRPr lang="en-IN" sz="180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Sign Board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c>
                  <a:txBody>
                    <a:bodyPr/>
                    <a:lstStyle/>
                    <a:p>
                      <a:pPr>
                        <a:lnSpc>
                          <a:spcPct val="115000"/>
                        </a:lnSpc>
                        <a:spcAft>
                          <a:spcPts val="0"/>
                        </a:spcAft>
                      </a:pPr>
                      <a:r>
                        <a:rPr lang="en-IN" sz="2400" dirty="0">
                          <a:effectLst/>
                        </a:rPr>
                        <a:t> </a:t>
                      </a:r>
                      <a:endParaRPr lang="en-IN" sz="1800" dirty="0">
                        <a:effectLst/>
                        <a:latin typeface="Calibri"/>
                        <a:ea typeface="Times New Roman"/>
                        <a:cs typeface="Times New Roman"/>
                      </a:endParaRPr>
                    </a:p>
                  </a:txBody>
                  <a:tcPr marL="63372" marR="63372" marT="0" marB="0"/>
                </a:tc>
              </a:tr>
            </a:tbl>
          </a:graphicData>
        </a:graphic>
      </p:graphicFrame>
    </p:spTree>
    <p:extLst>
      <p:ext uri="{BB962C8B-B14F-4D97-AF65-F5344CB8AC3E}">
        <p14:creationId xmlns:p14="http://schemas.microsoft.com/office/powerpoint/2010/main" val="3701908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3858"/>
            <a:ext cx="8229600" cy="652934"/>
          </a:xfrm>
        </p:spPr>
        <p:txBody>
          <a:bodyPr>
            <a:noAutofit/>
          </a:bodyPr>
          <a:lstStyle/>
          <a:p>
            <a:pPr algn="ctr"/>
            <a:r>
              <a:rPr lang="en-IN" sz="3200" b="1" dirty="0" smtClean="0">
                <a:solidFill>
                  <a:srgbClr val="C00000"/>
                </a:solidFill>
                <a:effectLst>
                  <a:outerShdw blurRad="38100" dist="38100" dir="2700000" algn="tl">
                    <a:srgbClr val="000000">
                      <a:alpha val="43137"/>
                    </a:srgbClr>
                  </a:outerShdw>
                </a:effectLst>
              </a:rPr>
              <a:t/>
            </a:r>
            <a:br>
              <a:rPr lang="en-IN" sz="3200" b="1" dirty="0" smtClean="0">
                <a:solidFill>
                  <a:srgbClr val="C00000"/>
                </a:solidFill>
                <a:effectLst>
                  <a:outerShdw blurRad="38100" dist="38100" dir="2700000" algn="tl">
                    <a:srgbClr val="000000">
                      <a:alpha val="43137"/>
                    </a:srgbClr>
                  </a:outerShdw>
                </a:effectLst>
              </a:rPr>
            </a:br>
            <a:r>
              <a:rPr lang="en-IN" sz="3200" b="1" dirty="0" smtClean="0">
                <a:solidFill>
                  <a:srgbClr val="C00000"/>
                </a:solidFill>
                <a:effectLst>
                  <a:outerShdw blurRad="38100" dist="38100" dir="2700000" algn="tl">
                    <a:srgbClr val="000000">
                      <a:alpha val="43137"/>
                    </a:srgbClr>
                  </a:outerShdw>
                </a:effectLst>
              </a:rPr>
              <a:t/>
            </a:r>
            <a:br>
              <a:rPr lang="en-IN" sz="3200" b="1" dirty="0" smtClean="0">
                <a:solidFill>
                  <a:srgbClr val="C00000"/>
                </a:solidFill>
                <a:effectLst>
                  <a:outerShdw blurRad="38100" dist="38100" dir="2700000" algn="tl">
                    <a:srgbClr val="000000">
                      <a:alpha val="43137"/>
                    </a:srgbClr>
                  </a:outerShdw>
                </a:effectLst>
              </a:rPr>
            </a:br>
            <a:r>
              <a:rPr lang="en-IN" sz="3600" b="1" dirty="0"/>
              <a:t>Draft Tool for  </a:t>
            </a:r>
            <a:r>
              <a:rPr lang="en-IN" sz="3600" b="1" dirty="0" smtClean="0"/>
              <a:t>School </a:t>
            </a:r>
            <a:r>
              <a:rPr lang="en-IN" sz="3600" b="1" dirty="0"/>
              <a:t>Improvement </a:t>
            </a:r>
            <a:r>
              <a:rPr lang="en-IN" sz="3600" b="1" dirty="0" smtClean="0"/>
              <a:t>Plan</a:t>
            </a:r>
            <a:br>
              <a:rPr lang="en-IN" sz="3600" b="1" dirty="0" smtClean="0"/>
            </a:br>
            <a:r>
              <a:rPr lang="en-IN" sz="2400" dirty="0"/>
              <a:t>School </a:t>
            </a:r>
            <a:r>
              <a:rPr lang="en-IN" sz="2400" dirty="0" smtClean="0"/>
              <a:t>environment</a:t>
            </a:r>
            <a:endParaRPr lang="en-US" sz="2400" b="1" dirty="0"/>
          </a:p>
        </p:txBody>
      </p:sp>
      <p:graphicFrame>
        <p:nvGraphicFramePr>
          <p:cNvPr id="7" name="Table 6"/>
          <p:cNvGraphicFramePr>
            <a:graphicFrameLocks noGrp="1"/>
          </p:cNvGraphicFramePr>
          <p:nvPr>
            <p:extLst>
              <p:ext uri="{D42A27DB-BD31-4B8C-83A1-F6EECF244321}">
                <p14:modId xmlns:p14="http://schemas.microsoft.com/office/powerpoint/2010/main" val="3537051225"/>
              </p:ext>
            </p:extLst>
          </p:nvPr>
        </p:nvGraphicFramePr>
        <p:xfrm>
          <a:off x="65856" y="1772816"/>
          <a:ext cx="9078144" cy="5044296"/>
        </p:xfrm>
        <a:graphic>
          <a:graphicData uri="http://schemas.openxmlformats.org/drawingml/2006/table">
            <a:tbl>
              <a:tblPr firstRow="1" bandRow="1">
                <a:tableStyleId>{F2DE63D5-997A-4646-A377-4702673A728D}</a:tableStyleId>
              </a:tblPr>
              <a:tblGrid>
                <a:gridCol w="4257891"/>
                <a:gridCol w="1044388"/>
                <a:gridCol w="1285401"/>
                <a:gridCol w="1446076"/>
                <a:gridCol w="1044388"/>
              </a:tblGrid>
              <a:tr h="655775">
                <a:tc>
                  <a:txBody>
                    <a:bodyPr/>
                    <a:lstStyle/>
                    <a:p>
                      <a:pPr marL="0" marR="0" algn="just">
                        <a:spcBef>
                          <a:spcPts val="0"/>
                        </a:spcBef>
                        <a:spcAft>
                          <a:spcPts val="0"/>
                        </a:spcAft>
                      </a:pPr>
                      <a:r>
                        <a:rPr lang="en-IN" sz="2000" dirty="0"/>
                        <a:t>Indicators</a:t>
                      </a:r>
                      <a:endParaRPr lang="en-US" sz="2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IN" sz="1600" dirty="0"/>
                        <a:t>Present status</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IN" sz="1600" dirty="0" smtClean="0"/>
                        <a:t>Action/steps </a:t>
                      </a:r>
                      <a:r>
                        <a:rPr lang="en-IN" sz="1600" dirty="0"/>
                        <a:t>to be taken</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IN" sz="1600" dirty="0" smtClean="0"/>
                        <a:t>Responsibility</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spcBef>
                          <a:spcPts val="0"/>
                        </a:spcBef>
                        <a:spcAft>
                          <a:spcPts val="0"/>
                        </a:spcAft>
                      </a:pPr>
                      <a:r>
                        <a:rPr lang="en-IN" sz="1600" dirty="0"/>
                        <a:t>Timeline</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2072">
                <a:tc>
                  <a:txBody>
                    <a:bodyPr/>
                    <a:lstStyle/>
                    <a:p>
                      <a:pPr lvl="0"/>
                      <a:r>
                        <a:rPr kumimoji="0" lang="en-IN" sz="2000" kern="1200" dirty="0" smtClean="0"/>
                        <a:t>Water, sanitation &amp; toilet facilities</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Security, cleanliness &amp;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(first aid)</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Beautification of schools &amp; surroundings</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Psychosocial atmosphere and inclusion</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2676">
                <a:tc>
                  <a:txBody>
                    <a:bodyPr/>
                    <a:lstStyle/>
                    <a:p>
                      <a:r>
                        <a:rPr kumimoji="0" lang="en-IN" sz="2000" kern="1200" dirty="0" smtClean="0"/>
                        <a:t>Mid-Day Meals (without disrupting learning activities)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1468769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562"/>
            <a:ext cx="8229600" cy="1265238"/>
          </a:xfrm>
        </p:spPr>
        <p:txBody>
          <a:bodyPr>
            <a:noAutofit/>
          </a:bodyPr>
          <a:lstStyle/>
          <a:p>
            <a:pPr algn="ctr"/>
            <a:r>
              <a:rPr lang="en-IN" sz="3600" b="1" dirty="0"/>
              <a:t>Draft Tool for  </a:t>
            </a:r>
            <a:r>
              <a:rPr lang="en-IN" sz="3600" b="1" dirty="0" smtClean="0"/>
              <a:t>School </a:t>
            </a:r>
            <a:r>
              <a:rPr lang="en-IN" sz="3600" b="1" dirty="0"/>
              <a:t>Improvement </a:t>
            </a:r>
            <a:r>
              <a:rPr lang="en-IN" sz="3600" b="1" dirty="0" smtClean="0"/>
              <a:t>Plan</a:t>
            </a:r>
            <a:br>
              <a:rPr lang="en-IN" sz="3600" b="1" dirty="0" smtClean="0"/>
            </a:br>
            <a:r>
              <a:rPr lang="en-IN" sz="2400" dirty="0"/>
              <a:t>Classroom </a:t>
            </a:r>
            <a:r>
              <a:rPr lang="en-IN" sz="2400" dirty="0" smtClean="0"/>
              <a:t>environment</a:t>
            </a:r>
            <a:endParaRPr lang="en-US" sz="2400" b="1" dirty="0"/>
          </a:p>
        </p:txBody>
      </p:sp>
      <p:graphicFrame>
        <p:nvGraphicFramePr>
          <p:cNvPr id="8" name="Table 7"/>
          <p:cNvGraphicFramePr>
            <a:graphicFrameLocks noGrp="1"/>
          </p:cNvGraphicFramePr>
          <p:nvPr>
            <p:extLst>
              <p:ext uri="{D42A27DB-BD31-4B8C-83A1-F6EECF244321}">
                <p14:modId xmlns:p14="http://schemas.microsoft.com/office/powerpoint/2010/main" val="1976024097"/>
              </p:ext>
            </p:extLst>
          </p:nvPr>
        </p:nvGraphicFramePr>
        <p:xfrm>
          <a:off x="107504" y="1988840"/>
          <a:ext cx="8856983" cy="4464495"/>
        </p:xfrm>
        <a:graphic>
          <a:graphicData uri="http://schemas.openxmlformats.org/drawingml/2006/table">
            <a:tbl>
              <a:tblPr firstRow="1" bandRow="1">
                <a:tableStyleId>{F2DE63D5-997A-4646-A377-4702673A728D}</a:tableStyleId>
              </a:tblPr>
              <a:tblGrid>
                <a:gridCol w="4232541"/>
                <a:gridCol w="1018945"/>
                <a:gridCol w="1254086"/>
                <a:gridCol w="862184"/>
                <a:gridCol w="1489227"/>
              </a:tblGrid>
              <a:tr h="855638">
                <a:tc>
                  <a:txBody>
                    <a:bodyPr/>
                    <a:lstStyle/>
                    <a:p>
                      <a:pPr marL="0" marR="0" algn="just">
                        <a:spcBef>
                          <a:spcPts val="0"/>
                        </a:spcBef>
                        <a:spcAft>
                          <a:spcPts val="0"/>
                        </a:spcAft>
                      </a:pPr>
                      <a:r>
                        <a:rPr lang="en-IN" sz="2000" dirty="0"/>
                        <a:t>Indicators</a:t>
                      </a:r>
                      <a:endParaRPr lang="en-US" sz="2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Present status</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Action/steps </a:t>
                      </a:r>
                      <a:r>
                        <a:rPr lang="en-IN" sz="1600" dirty="0"/>
                        <a:t>to be taken</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Responsibility</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Timeline</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1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Space, </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lighting</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cooling/heating</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Mats, furniture,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(seating arrangement)</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Blackboards, Wall cement-Boards</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Learning Corners</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000" kern="1200" dirty="0" smtClean="0"/>
                        <a:t>Display of students’ work</a:t>
                      </a: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61322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969633512"/>
              </p:ext>
            </p:extLst>
          </p:nvPr>
        </p:nvGraphicFramePr>
        <p:xfrm>
          <a:off x="281880" y="1772816"/>
          <a:ext cx="8610600" cy="4846320"/>
        </p:xfrm>
        <a:graphic>
          <a:graphicData uri="http://schemas.openxmlformats.org/drawingml/2006/table">
            <a:tbl>
              <a:tblPr firstRow="1" bandRow="1">
                <a:tableStyleId>{F2DE63D5-997A-4646-A377-4702673A728D}</a:tableStyleId>
              </a:tblPr>
              <a:tblGrid>
                <a:gridCol w="4114800"/>
                <a:gridCol w="990600"/>
                <a:gridCol w="1524000"/>
                <a:gridCol w="838200"/>
                <a:gridCol w="1143000"/>
              </a:tblGrid>
              <a:tr h="593843">
                <a:tc>
                  <a:txBody>
                    <a:bodyPr/>
                    <a:lstStyle/>
                    <a:p>
                      <a:pPr marL="0" marR="0" algn="just">
                        <a:spcBef>
                          <a:spcPts val="0"/>
                        </a:spcBef>
                        <a:spcAft>
                          <a:spcPts val="0"/>
                        </a:spcAft>
                      </a:pPr>
                      <a:r>
                        <a:rPr lang="en-IN" sz="2000" dirty="0"/>
                        <a:t>Indicators</a:t>
                      </a:r>
                      <a:endParaRPr lang="en-US" sz="2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Present status</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Action/steps </a:t>
                      </a:r>
                      <a:r>
                        <a:rPr lang="en-IN" sz="1600" dirty="0"/>
                        <a:t>to be taken</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Responsibility</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Timeline</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7469">
                <a:tc>
                  <a:txBody>
                    <a:bodyPr/>
                    <a:lstStyle/>
                    <a:p>
                      <a:pPr marL="342900" marR="0" lvl="0" indent="-342900">
                        <a:spcBef>
                          <a:spcPts val="0"/>
                        </a:spcBef>
                        <a:spcAft>
                          <a:spcPts val="0"/>
                        </a:spcAft>
                        <a:buFont typeface="Symbol"/>
                        <a:buChar char=""/>
                      </a:pPr>
                      <a:r>
                        <a:rPr lang="en-IN" sz="2800" dirty="0"/>
                        <a:t>Regular attendance &amp; participation of all </a:t>
                      </a:r>
                      <a:r>
                        <a:rPr lang="en-IN" sz="2800" dirty="0" smtClean="0"/>
                        <a:t>children</a:t>
                      </a: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2894">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IN" sz="2800" kern="1200" dirty="0" smtClean="0"/>
                        <a:t>Regular  attendance by teachers</a:t>
                      </a:r>
                      <a:endParaRPr kumimoji="0" lang="en-US" sz="2800" kern="1200" dirty="0" smtClean="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7047">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IN" sz="2800" kern="1200" dirty="0" smtClean="0"/>
                        <a:t>Punctuality of  Students</a:t>
                      </a:r>
                      <a:endParaRPr kumimoji="0" lang="en-US" sz="2800" kern="1200" dirty="0" smtClean="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7047">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IN" sz="2800" kern="1200" dirty="0" smtClean="0"/>
                        <a:t>Punctuality of  Teachers</a:t>
                      </a:r>
                      <a:endParaRPr kumimoji="0" lang="en-US" sz="2800" kern="1200" dirty="0" smtClean="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txBox="1">
            <a:spLocks/>
          </p:cNvSpPr>
          <p:nvPr/>
        </p:nvSpPr>
        <p:spPr>
          <a:xfrm>
            <a:off x="457200" y="363562"/>
            <a:ext cx="8229600" cy="126523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600" b="1" dirty="0" smtClean="0"/>
              <a:t>Draft Tool for  School Improvement Plan</a:t>
            </a:r>
            <a:br>
              <a:rPr lang="en-IN" sz="3600" b="1" dirty="0" smtClean="0"/>
            </a:br>
            <a:r>
              <a:rPr lang="en-IN" sz="2400" dirty="0"/>
              <a:t>Enrolment and attendance</a:t>
            </a:r>
            <a:endParaRPr lang="en-US" sz="2400" dirty="0"/>
          </a:p>
        </p:txBody>
      </p:sp>
    </p:spTree>
    <p:extLst>
      <p:ext uri="{BB962C8B-B14F-4D97-AF65-F5344CB8AC3E}">
        <p14:creationId xmlns:p14="http://schemas.microsoft.com/office/powerpoint/2010/main" val="2660012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84885425"/>
              </p:ext>
            </p:extLst>
          </p:nvPr>
        </p:nvGraphicFramePr>
        <p:xfrm>
          <a:off x="107504" y="1844824"/>
          <a:ext cx="8856984" cy="4536504"/>
        </p:xfrm>
        <a:graphic>
          <a:graphicData uri="http://schemas.openxmlformats.org/drawingml/2006/table">
            <a:tbl>
              <a:tblPr firstRow="1" bandRow="1">
                <a:tableStyleId>{F2DE63D5-997A-4646-A377-4702673A728D}</a:tableStyleId>
              </a:tblPr>
              <a:tblGrid>
                <a:gridCol w="4149218"/>
                <a:gridCol w="1037304"/>
                <a:gridCol w="1516060"/>
                <a:gridCol w="957512"/>
                <a:gridCol w="1196890"/>
              </a:tblGrid>
              <a:tr h="590114">
                <a:tc>
                  <a:txBody>
                    <a:bodyPr/>
                    <a:lstStyle/>
                    <a:p>
                      <a:pPr marL="0" marR="0" algn="just">
                        <a:spcBef>
                          <a:spcPts val="0"/>
                        </a:spcBef>
                        <a:spcAft>
                          <a:spcPts val="0"/>
                        </a:spcAft>
                      </a:pPr>
                      <a:r>
                        <a:rPr lang="en-IN" sz="2000" dirty="0"/>
                        <a:t>Indicators</a:t>
                      </a:r>
                      <a:endParaRPr lang="en-US" sz="2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Present status</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Action/steps </a:t>
                      </a:r>
                      <a:r>
                        <a:rPr lang="en-IN" sz="1600" dirty="0"/>
                        <a:t>to be taken</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Responsibility</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Timeline</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2700">
                <a:tc>
                  <a:txBody>
                    <a:bodyPr/>
                    <a:lstStyle/>
                    <a:p>
                      <a:pPr marL="342900" marR="0" lvl="0" indent="-342900">
                        <a:spcBef>
                          <a:spcPts val="0"/>
                        </a:spcBef>
                        <a:spcAft>
                          <a:spcPts val="0"/>
                        </a:spcAft>
                        <a:buFont typeface="Symbol"/>
                        <a:buChar char=""/>
                      </a:pPr>
                      <a:r>
                        <a:rPr lang="en-IN" sz="2800" dirty="0"/>
                        <a:t>Active classroom </a:t>
                      </a:r>
                      <a:r>
                        <a:rPr lang="en-IN" sz="2800" dirty="0" smtClean="0"/>
                        <a:t>processes</a:t>
                      </a: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347">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IN" sz="2800" kern="1200" dirty="0" smtClean="0"/>
                        <a:t>Learning linked to environment</a:t>
                      </a:r>
                      <a:endParaRPr kumimoji="0" lang="en-US" sz="2800" kern="1200" dirty="0" smtClean="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347">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IN" sz="2800" kern="1200" dirty="0" smtClean="0"/>
                        <a:t>Continuous &amp; stress-free assessment</a:t>
                      </a:r>
                      <a:endParaRPr kumimoji="0" lang="en-US" sz="2800" kern="1200" dirty="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6996">
                <a:tc>
                  <a:txBody>
                    <a:bodyPr/>
                    <a:lstStyle/>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IN" sz="2800" kern="1200" dirty="0" smtClean="0"/>
                        <a:t>home activities</a:t>
                      </a:r>
                      <a:endParaRPr kumimoji="0" lang="en-US" sz="2800" kern="1200" dirty="0" smtClean="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txBox="1">
            <a:spLocks/>
          </p:cNvSpPr>
          <p:nvPr/>
        </p:nvSpPr>
        <p:spPr>
          <a:xfrm>
            <a:off x="457200" y="363562"/>
            <a:ext cx="8229600" cy="126523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600" b="1" dirty="0" smtClean="0"/>
              <a:t>Draft Tool for  School Improvement Plan</a:t>
            </a:r>
            <a:br>
              <a:rPr lang="en-IN" sz="3600" b="1" dirty="0" smtClean="0"/>
            </a:br>
            <a:r>
              <a:rPr lang="en-IN" sz="2400" dirty="0"/>
              <a:t>Teaching Learning Process</a:t>
            </a:r>
            <a:endParaRPr lang="en-US" sz="2400" dirty="0"/>
          </a:p>
        </p:txBody>
      </p:sp>
    </p:spTree>
    <p:extLst>
      <p:ext uri="{BB962C8B-B14F-4D97-AF65-F5344CB8AC3E}">
        <p14:creationId xmlns:p14="http://schemas.microsoft.com/office/powerpoint/2010/main" val="365147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438885545"/>
              </p:ext>
            </p:extLst>
          </p:nvPr>
        </p:nvGraphicFramePr>
        <p:xfrm>
          <a:off x="304800" y="1988840"/>
          <a:ext cx="8610600" cy="4053840"/>
        </p:xfrm>
        <a:graphic>
          <a:graphicData uri="http://schemas.openxmlformats.org/drawingml/2006/table">
            <a:tbl>
              <a:tblPr firstRow="1" bandRow="1">
                <a:tableStyleId>{F2DE63D5-997A-4646-A377-4702673A728D}</a:tableStyleId>
              </a:tblPr>
              <a:tblGrid>
                <a:gridCol w="4114800"/>
                <a:gridCol w="990600"/>
                <a:gridCol w="1447800"/>
                <a:gridCol w="914400"/>
                <a:gridCol w="1143000"/>
              </a:tblGrid>
              <a:tr h="358877">
                <a:tc>
                  <a:txBody>
                    <a:bodyPr/>
                    <a:lstStyle/>
                    <a:p>
                      <a:pPr marL="0" marR="0" algn="just">
                        <a:spcBef>
                          <a:spcPts val="0"/>
                        </a:spcBef>
                        <a:spcAft>
                          <a:spcPts val="0"/>
                        </a:spcAft>
                      </a:pPr>
                      <a:r>
                        <a:rPr lang="en-IN" sz="2000" dirty="0"/>
                        <a:t>Indicators</a:t>
                      </a:r>
                      <a:endParaRPr lang="en-US" sz="2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Present status</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Action/steps </a:t>
                      </a:r>
                      <a:r>
                        <a:rPr lang="en-IN" sz="1600" dirty="0"/>
                        <a:t>to be taken</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Responsibility</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Timeline</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123">
                <a:tc>
                  <a:txBody>
                    <a:bodyPr/>
                    <a:lstStyle/>
                    <a:p>
                      <a:pPr marL="342900" marR="0" lvl="0" indent="-342900">
                        <a:spcBef>
                          <a:spcPts val="0"/>
                        </a:spcBef>
                        <a:spcAft>
                          <a:spcPts val="0"/>
                        </a:spcAft>
                        <a:buFont typeface="Symbol"/>
                        <a:buChar char=""/>
                      </a:pPr>
                      <a:r>
                        <a:rPr lang="en-IN" sz="2800" dirty="0"/>
                        <a:t>% of low-achieving </a:t>
                      </a:r>
                      <a:r>
                        <a:rPr lang="en-IN" sz="2800" dirty="0" smtClean="0"/>
                        <a:t>students</a:t>
                      </a:r>
                      <a:endParaRPr lang="en-US" sz="28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7">
                <a:tc>
                  <a:txBody>
                    <a:bodyPr/>
                    <a:lstStyle/>
                    <a:p>
                      <a:pPr marL="342900" marR="0" lvl="0" indent="-342900" algn="l" rtl="0" eaLnBrk="1" latinLnBrk="0" hangingPunct="1">
                        <a:spcBef>
                          <a:spcPts val="0"/>
                        </a:spcBef>
                        <a:spcAft>
                          <a:spcPts val="0"/>
                        </a:spcAft>
                        <a:buFont typeface="Symbol"/>
                        <a:buChar char=""/>
                      </a:pPr>
                      <a:r>
                        <a:rPr kumimoji="0" lang="en-IN" sz="2800" kern="1200" dirty="0" smtClean="0"/>
                        <a:t>Students’ learning difficulties in each subject</a:t>
                      </a:r>
                      <a:endParaRPr kumimoji="0" lang="en-US" sz="2800" kern="1200" dirty="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7">
                <a:tc>
                  <a:txBody>
                    <a:bodyPr/>
                    <a:lstStyle/>
                    <a:p>
                      <a:pPr marL="342900" marR="0" lvl="0" indent="-342900" algn="l" rtl="0" eaLnBrk="1" latinLnBrk="0" hangingPunct="1">
                        <a:spcBef>
                          <a:spcPts val="0"/>
                        </a:spcBef>
                        <a:spcAft>
                          <a:spcPts val="0"/>
                        </a:spcAft>
                        <a:buFont typeface="Symbol"/>
                        <a:buChar char=""/>
                      </a:pPr>
                      <a:r>
                        <a:rPr kumimoji="0" lang="en-IN" sz="2800" kern="1200" dirty="0" smtClean="0"/>
                        <a:t>Physical, recreational &amp; creative activities</a:t>
                      </a:r>
                      <a:endParaRPr kumimoji="0" lang="en-US" sz="2800" kern="1200" dirty="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txBox="1">
            <a:spLocks/>
          </p:cNvSpPr>
          <p:nvPr/>
        </p:nvSpPr>
        <p:spPr>
          <a:xfrm>
            <a:off x="457200" y="363562"/>
            <a:ext cx="8229600" cy="126523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600" b="1" dirty="0" smtClean="0"/>
              <a:t>Draft Tool for  School Improvement Plan</a:t>
            </a:r>
            <a:br>
              <a:rPr lang="en-IN" sz="3600" b="1" dirty="0" smtClean="0"/>
            </a:br>
            <a:r>
              <a:rPr lang="en-IN" sz="2400" dirty="0"/>
              <a:t>Students’ Learning</a:t>
            </a:r>
            <a:endParaRPr lang="en-US" sz="2400" dirty="0"/>
          </a:p>
        </p:txBody>
      </p:sp>
    </p:spTree>
    <p:extLst>
      <p:ext uri="{BB962C8B-B14F-4D97-AF65-F5344CB8AC3E}">
        <p14:creationId xmlns:p14="http://schemas.microsoft.com/office/powerpoint/2010/main" val="2957305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692696"/>
            <a:ext cx="8229600" cy="650336"/>
          </a:xfrm>
        </p:spPr>
        <p:txBody>
          <a:bodyPr>
            <a:normAutofit fontScale="90000"/>
          </a:bodyPr>
          <a:lstStyle/>
          <a:p>
            <a:r>
              <a:rPr lang="en-IN" b="1" dirty="0" smtClean="0"/>
              <a:t>Opportunity Days</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531327"/>
              </p:ext>
            </p:extLst>
          </p:nvPr>
        </p:nvGraphicFramePr>
        <p:xfrm>
          <a:off x="610870" y="1556785"/>
          <a:ext cx="7922260" cy="5048391"/>
        </p:xfrm>
        <a:graphic>
          <a:graphicData uri="http://schemas.openxmlformats.org/drawingml/2006/table">
            <a:tbl>
              <a:tblPr firstRow="1" firstCol="1" bandRow="1">
                <a:tableStyleId>{D27102A9-8310-4765-A935-A1911B00CA55}</a:tableStyleId>
              </a:tblPr>
              <a:tblGrid>
                <a:gridCol w="3401695"/>
                <a:gridCol w="4520565"/>
              </a:tblGrid>
              <a:tr h="689407">
                <a:tc>
                  <a:txBody>
                    <a:bodyPr/>
                    <a:lstStyle/>
                    <a:p>
                      <a:pPr algn="just">
                        <a:lnSpc>
                          <a:spcPct val="115000"/>
                        </a:lnSpc>
                        <a:spcAft>
                          <a:spcPts val="0"/>
                        </a:spcAft>
                      </a:pPr>
                      <a:r>
                        <a:rPr lang="en-IN" sz="2400" dirty="0">
                          <a:effectLst/>
                        </a:rPr>
                        <a:t>Teaching of  Term &amp; Unit Syllabus</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en-IN" sz="2400" dirty="0">
                          <a:effectLst/>
                        </a:rPr>
                        <a:t>           No. Of Teaching Days (Opportunity Days)</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07">
                <a:tc>
                  <a:txBody>
                    <a:bodyPr/>
                    <a:lstStyle/>
                    <a:p>
                      <a:pPr algn="ctr">
                        <a:lnSpc>
                          <a:spcPct val="115000"/>
                        </a:lnSpc>
                        <a:spcAft>
                          <a:spcPts val="0"/>
                        </a:spcAft>
                      </a:pPr>
                      <a:r>
                        <a:rPr lang="en-IN" sz="2400" dirty="0" smtClean="0">
                          <a:effectLst/>
                        </a:rPr>
                        <a:t>U-1</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a:effectLst/>
                        </a:rPr>
                        <a:t>38 Days</a:t>
                      </a:r>
                      <a:endParaRPr lang="en-IN" sz="18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07">
                <a:tc>
                  <a:txBody>
                    <a:bodyPr/>
                    <a:lstStyle/>
                    <a:p>
                      <a:pPr algn="ctr">
                        <a:lnSpc>
                          <a:spcPct val="115000"/>
                        </a:lnSpc>
                        <a:spcAft>
                          <a:spcPts val="0"/>
                        </a:spcAft>
                      </a:pPr>
                      <a:r>
                        <a:rPr lang="en-IN" sz="2400" dirty="0" smtClean="0">
                          <a:effectLst/>
                        </a:rPr>
                        <a:t> </a:t>
                      </a:r>
                      <a:r>
                        <a:rPr lang="en-IN" sz="2400" dirty="0">
                          <a:effectLst/>
                        </a:rPr>
                        <a:t>U-2 </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a:effectLst/>
                        </a:rPr>
                        <a:t>37 Days</a:t>
                      </a:r>
                      <a:endParaRPr lang="en-IN" sz="180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07">
                <a:tc>
                  <a:txBody>
                    <a:bodyPr/>
                    <a:lstStyle/>
                    <a:p>
                      <a:pPr algn="ctr">
                        <a:lnSpc>
                          <a:spcPct val="115000"/>
                        </a:lnSpc>
                        <a:spcAft>
                          <a:spcPts val="0"/>
                        </a:spcAft>
                      </a:pPr>
                      <a:r>
                        <a:rPr lang="en-IN" sz="2400" dirty="0" smtClean="0">
                          <a:effectLst/>
                        </a:rPr>
                        <a:t>T-1</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dirty="0">
                          <a:effectLst/>
                        </a:rPr>
                        <a:t>43 Days</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0108">
                <a:tc>
                  <a:txBody>
                    <a:bodyPr/>
                    <a:lstStyle/>
                    <a:p>
                      <a:pPr algn="ctr">
                        <a:lnSpc>
                          <a:spcPct val="115000"/>
                        </a:lnSpc>
                        <a:spcAft>
                          <a:spcPts val="0"/>
                        </a:spcAft>
                      </a:pPr>
                      <a:r>
                        <a:rPr lang="en-IN" sz="2400" dirty="0" smtClean="0">
                          <a:effectLst/>
                        </a:rPr>
                        <a:t>U-3 </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dirty="0">
                          <a:effectLst/>
                        </a:rPr>
                        <a:t>38 Days</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07">
                <a:tc>
                  <a:txBody>
                    <a:bodyPr/>
                    <a:lstStyle/>
                    <a:p>
                      <a:pPr algn="ctr">
                        <a:lnSpc>
                          <a:spcPct val="115000"/>
                        </a:lnSpc>
                        <a:spcAft>
                          <a:spcPts val="0"/>
                        </a:spcAft>
                      </a:pPr>
                      <a:r>
                        <a:rPr lang="en-IN" sz="2400" dirty="0" smtClean="0">
                          <a:effectLst/>
                        </a:rPr>
                        <a:t>T-2 </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IN" sz="2400" dirty="0">
                          <a:effectLst/>
                        </a:rPr>
                        <a:t>54 days</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9407">
                <a:tc>
                  <a:txBody>
                    <a:bodyPr/>
                    <a:lstStyle/>
                    <a:p>
                      <a:pPr algn="just">
                        <a:lnSpc>
                          <a:spcPct val="115000"/>
                        </a:lnSpc>
                        <a:spcAft>
                          <a:spcPts val="0"/>
                        </a:spcAft>
                      </a:pPr>
                      <a:r>
                        <a:rPr lang="en-IN" sz="2400" dirty="0">
                          <a:effectLst/>
                        </a:rPr>
                        <a:t>  </a:t>
                      </a:r>
                      <a:r>
                        <a:rPr lang="en-IN" sz="2400" dirty="0" smtClean="0">
                          <a:effectLst/>
                        </a:rPr>
                        <a:t>  Total </a:t>
                      </a:r>
                      <a:r>
                        <a:rPr lang="en-IN" sz="2400" dirty="0">
                          <a:effectLst/>
                        </a:rPr>
                        <a:t>No. of Days</a:t>
                      </a:r>
                      <a:endParaRPr lang="en-IN"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kumimoji="0" lang="en-IN" sz="2400" b="1" kern="1200" dirty="0">
                          <a:solidFill>
                            <a:schemeClr val="tx1"/>
                          </a:solidFill>
                          <a:effectLst/>
                          <a:latin typeface="+mn-lt"/>
                          <a:ea typeface="+mn-ea"/>
                          <a:cs typeface="+mn-cs"/>
                        </a:rPr>
                        <a:t>210 Days (RTE Compliant)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914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52899774"/>
              </p:ext>
            </p:extLst>
          </p:nvPr>
        </p:nvGraphicFramePr>
        <p:xfrm>
          <a:off x="152400" y="1844824"/>
          <a:ext cx="8763000" cy="4632960"/>
        </p:xfrm>
        <a:graphic>
          <a:graphicData uri="http://schemas.openxmlformats.org/drawingml/2006/table">
            <a:tbl>
              <a:tblPr firstRow="1" bandRow="1">
                <a:tableStyleId>{1FECB4D8-DB02-4DC6-A0A2-4F2EBAE1DC90}</a:tableStyleId>
              </a:tblPr>
              <a:tblGrid>
                <a:gridCol w="4187629"/>
                <a:gridCol w="952051"/>
                <a:gridCol w="1368152"/>
                <a:gridCol w="992702"/>
                <a:gridCol w="1262466"/>
              </a:tblGrid>
              <a:tr h="358877">
                <a:tc>
                  <a:txBody>
                    <a:bodyPr/>
                    <a:lstStyle/>
                    <a:p>
                      <a:pPr marL="0" marR="0" algn="just">
                        <a:spcBef>
                          <a:spcPts val="0"/>
                        </a:spcBef>
                        <a:spcAft>
                          <a:spcPts val="0"/>
                        </a:spcAft>
                      </a:pPr>
                      <a:r>
                        <a:rPr lang="en-IN" sz="2000" dirty="0"/>
                        <a:t>Indicators</a:t>
                      </a:r>
                      <a:endParaRPr lang="en-US" sz="2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Present status</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Action/steps </a:t>
                      </a:r>
                      <a:r>
                        <a:rPr lang="en-IN" sz="1600" dirty="0"/>
                        <a:t>to be taken</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smtClean="0"/>
                        <a:t>Responsibility</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pPr>
                      <a:r>
                        <a:rPr lang="en-IN" sz="1600" dirty="0"/>
                        <a:t>Timeline</a:t>
                      </a:r>
                      <a:endParaRPr lang="en-US" sz="1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123">
                <a:tc>
                  <a:txBody>
                    <a:bodyPr/>
                    <a:lstStyle/>
                    <a:p>
                      <a:pPr marL="342900" marR="0" lvl="0" indent="-342900">
                        <a:spcBef>
                          <a:spcPts val="0"/>
                        </a:spcBef>
                        <a:spcAft>
                          <a:spcPts val="0"/>
                        </a:spcAft>
                        <a:buFont typeface="Symbol"/>
                        <a:buChar char=""/>
                      </a:pPr>
                      <a:r>
                        <a:rPr lang="en-IN" sz="2600" dirty="0"/>
                        <a:t>Active participation of School Management </a:t>
                      </a:r>
                      <a:r>
                        <a:rPr lang="en-IN" sz="2600" dirty="0" smtClean="0"/>
                        <a:t>Committee (</a:t>
                      </a:r>
                      <a:r>
                        <a:rPr lang="en-IN" sz="2400" dirty="0" smtClean="0"/>
                        <a:t>Meetings</a:t>
                      </a:r>
                      <a:r>
                        <a:rPr lang="en-IN" sz="2600" dirty="0" smtClean="0"/>
                        <a:t>)</a:t>
                      </a:r>
                      <a:endParaRPr lang="en-US" sz="26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7">
                <a:tc>
                  <a:txBody>
                    <a:bodyPr/>
                    <a:lstStyle/>
                    <a:p>
                      <a:pPr marL="342900" marR="0" lvl="0" indent="-342900" algn="l" rtl="0" eaLnBrk="1" latinLnBrk="0" hangingPunct="1">
                        <a:spcBef>
                          <a:spcPts val="0"/>
                        </a:spcBef>
                        <a:spcAft>
                          <a:spcPts val="0"/>
                        </a:spcAft>
                        <a:buFont typeface="Symbol"/>
                        <a:buChar char=""/>
                      </a:pPr>
                      <a:r>
                        <a:rPr kumimoji="0" lang="en-IN" sz="2600" kern="1200" dirty="0" smtClean="0"/>
                        <a:t>Involvement of Community in quality improvement </a:t>
                      </a:r>
                      <a:endParaRPr kumimoji="0" lang="en-US" sz="2600" kern="1200" dirty="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877">
                <a:tc>
                  <a:txBody>
                    <a:bodyPr/>
                    <a:lstStyle/>
                    <a:p>
                      <a:pPr marL="342900" marR="0" lvl="0" indent="-342900" algn="l" rtl="0" eaLnBrk="1" latinLnBrk="0" hangingPunct="1">
                        <a:spcBef>
                          <a:spcPts val="0"/>
                        </a:spcBef>
                        <a:spcAft>
                          <a:spcPts val="0"/>
                        </a:spcAft>
                        <a:buFont typeface="Symbol"/>
                        <a:buChar char=""/>
                      </a:pPr>
                      <a:r>
                        <a:rPr kumimoji="0" lang="en-IN" sz="2600" kern="1200" dirty="0" smtClean="0"/>
                        <a:t>Involvement of Community in monitoring </a:t>
                      </a:r>
                      <a:r>
                        <a:rPr kumimoji="0" lang="en-IN" sz="2400" kern="1200" dirty="0" smtClean="0"/>
                        <a:t>(% attendance in meetings</a:t>
                      </a:r>
                      <a:r>
                        <a:rPr kumimoji="0" lang="en-IN" sz="2600" kern="1200" dirty="0" smtClean="0"/>
                        <a:t>)</a:t>
                      </a:r>
                      <a:endParaRPr kumimoji="0" lang="en-US" sz="2600" kern="1200" dirty="0">
                        <a:solidFill>
                          <a:schemeClr val="dk1"/>
                        </a:solidFill>
                        <a:latin typeface="Times New Roman"/>
                        <a:ea typeface="Times New Roman"/>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le 1"/>
          <p:cNvSpPr txBox="1">
            <a:spLocks/>
          </p:cNvSpPr>
          <p:nvPr/>
        </p:nvSpPr>
        <p:spPr>
          <a:xfrm>
            <a:off x="457200" y="363562"/>
            <a:ext cx="8229600" cy="1265238"/>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IN" sz="3600" b="1" dirty="0" smtClean="0"/>
              <a:t>Draft Tool for  School Improvement Plan</a:t>
            </a:r>
            <a:br>
              <a:rPr lang="en-IN" sz="3600" b="1" dirty="0" smtClean="0"/>
            </a:br>
            <a:r>
              <a:rPr lang="en-IN" sz="2400" dirty="0"/>
              <a:t>Community Involvement</a:t>
            </a:r>
            <a:endParaRPr lang="en-US" sz="2400" dirty="0"/>
          </a:p>
        </p:txBody>
      </p:sp>
    </p:spTree>
    <p:extLst>
      <p:ext uri="{BB962C8B-B14F-4D97-AF65-F5344CB8AC3E}">
        <p14:creationId xmlns:p14="http://schemas.microsoft.com/office/powerpoint/2010/main" val="499121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764704"/>
            <a:ext cx="8229600" cy="578328"/>
          </a:xfrm>
        </p:spPr>
        <p:txBody>
          <a:bodyPr>
            <a:noAutofit/>
          </a:bodyPr>
          <a:lstStyle/>
          <a:p>
            <a:r>
              <a:rPr lang="en-IN" sz="3600" b="1" dirty="0"/>
              <a:t>Financial Aspects </a:t>
            </a:r>
            <a:r>
              <a:rPr lang="en-IN" sz="3600" b="1" dirty="0" smtClean="0"/>
              <a:t>Source/s </a:t>
            </a:r>
            <a:r>
              <a:rPr lang="en-IN" sz="3600" b="1" dirty="0"/>
              <a:t>of Fund/s: (Tick</a:t>
            </a:r>
            <a:r>
              <a:rPr lang="en-IN" sz="3600" b="1" dirty="0" smtClean="0"/>
              <a:t>)</a:t>
            </a:r>
            <a:endParaRPr lang="en-IN"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06389059"/>
              </p:ext>
            </p:extLst>
          </p:nvPr>
        </p:nvGraphicFramePr>
        <p:xfrm>
          <a:off x="179512" y="1556792"/>
          <a:ext cx="8856984" cy="3556132"/>
        </p:xfrm>
        <a:graphic>
          <a:graphicData uri="http://schemas.openxmlformats.org/drawingml/2006/table">
            <a:tbl>
              <a:tblPr>
                <a:tableStyleId>{8799B23B-EC83-4686-B30A-512413B5E67A}</a:tableStyleId>
              </a:tblPr>
              <a:tblGrid>
                <a:gridCol w="398620"/>
                <a:gridCol w="619980"/>
                <a:gridCol w="542483"/>
                <a:gridCol w="1084966"/>
                <a:gridCol w="619980"/>
                <a:gridCol w="1317458"/>
                <a:gridCol w="774975"/>
                <a:gridCol w="1084966"/>
                <a:gridCol w="1394956"/>
                <a:gridCol w="1018600"/>
              </a:tblGrid>
              <a:tr h="1008112">
                <a:tc>
                  <a:txBody>
                    <a:bodyPr/>
                    <a:lstStyle/>
                    <a:p>
                      <a:pPr>
                        <a:lnSpc>
                          <a:spcPct val="115000"/>
                        </a:lnSpc>
                        <a:spcAft>
                          <a:spcPts val="0"/>
                        </a:spcAft>
                      </a:pPr>
                      <a:r>
                        <a:rPr lang="en-IN" sz="1400" dirty="0">
                          <a:effectLst/>
                        </a:rPr>
                        <a:t>S. No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smtClean="0">
                          <a:effectLst/>
                        </a:rPr>
                        <a:t>DSEK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smtClean="0">
                          <a:effectLst/>
                        </a:rPr>
                        <a:t>SPD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smtClean="0">
                          <a:effectLst/>
                        </a:rPr>
                        <a:t>Local </a:t>
                      </a:r>
                      <a:r>
                        <a:rPr lang="en-IN" sz="1400" dirty="0">
                          <a:effectLst/>
                        </a:rPr>
                        <a:t>Fund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smtClean="0">
                          <a:effectLst/>
                        </a:rPr>
                        <a:t>MLA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a:effectLst/>
                        </a:rPr>
                        <a:t>Deputy Commissioner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a:effectLst/>
                        </a:rPr>
                        <a:t>Session Judge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a:effectLst/>
                        </a:rPr>
                        <a:t>Sports Authority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a:effectLst/>
                        </a:rPr>
                        <a:t>Corporate Social Responsibility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c>
                  <a:txBody>
                    <a:bodyPr/>
                    <a:lstStyle/>
                    <a:p>
                      <a:pPr>
                        <a:lnSpc>
                          <a:spcPct val="115000"/>
                        </a:lnSpc>
                        <a:spcAft>
                          <a:spcPts val="0"/>
                        </a:spcAft>
                      </a:pPr>
                      <a:r>
                        <a:rPr lang="en-IN" sz="1400" dirty="0">
                          <a:effectLst/>
                        </a:rPr>
                        <a:t>Other Donations </a:t>
                      </a:r>
                      <a:endParaRPr lang="en-IN" sz="1100" b="1" dirty="0">
                        <a:effectLst/>
                        <a:latin typeface="Calibri"/>
                        <a:ea typeface="Times New Roman"/>
                        <a:cs typeface="Times New Roman"/>
                      </a:endParaRPr>
                    </a:p>
                  </a:txBody>
                  <a:tcPr marL="63988" marR="63988" marT="0" marB="0">
                    <a:solidFill>
                      <a:schemeClr val="tx2">
                        <a:lumMod val="20000"/>
                        <a:lumOff val="80000"/>
                      </a:schemeClr>
                    </a:solidFill>
                  </a:tcPr>
                </a:tc>
              </a:tr>
              <a:tr h="1274010">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dirty="0">
                          <a:effectLst/>
                        </a:rPr>
                        <a:t> </a:t>
                      </a:r>
                      <a:endParaRPr lang="en-IN" sz="1100" b="1" dirty="0">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dirty="0">
                          <a:effectLst/>
                        </a:rPr>
                        <a:t> </a:t>
                      </a:r>
                      <a:endParaRPr lang="en-IN" sz="1100" b="1" dirty="0">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dirty="0">
                          <a:effectLst/>
                        </a:rPr>
                        <a:t> </a:t>
                      </a:r>
                      <a:endParaRPr lang="en-IN" sz="1100" b="1" dirty="0">
                        <a:effectLst/>
                        <a:latin typeface="Calibri"/>
                        <a:ea typeface="Times New Roman"/>
                        <a:cs typeface="Times New Roman"/>
                      </a:endParaRPr>
                    </a:p>
                  </a:txBody>
                  <a:tcPr marL="63988" marR="63988" marT="0" marB="0"/>
                </a:tc>
              </a:tr>
              <a:tr h="1274010">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a:effectLst/>
                        </a:rPr>
                        <a:t> </a:t>
                      </a:r>
                      <a:endParaRPr lang="en-IN" sz="1100" b="1">
                        <a:effectLst/>
                        <a:latin typeface="Calibri"/>
                        <a:ea typeface="Times New Roman"/>
                        <a:cs typeface="Times New Roman"/>
                      </a:endParaRPr>
                    </a:p>
                  </a:txBody>
                  <a:tcPr marL="63988" marR="63988" marT="0" marB="0"/>
                </a:tc>
                <a:tc>
                  <a:txBody>
                    <a:bodyPr/>
                    <a:lstStyle/>
                    <a:p>
                      <a:pPr>
                        <a:lnSpc>
                          <a:spcPct val="115000"/>
                        </a:lnSpc>
                        <a:spcAft>
                          <a:spcPts val="0"/>
                        </a:spcAft>
                      </a:pPr>
                      <a:r>
                        <a:rPr lang="en-IN" sz="1400" dirty="0">
                          <a:effectLst/>
                        </a:rPr>
                        <a:t> </a:t>
                      </a:r>
                      <a:endParaRPr lang="en-IN" sz="1100" b="1" dirty="0">
                        <a:effectLst/>
                        <a:latin typeface="Calibri"/>
                        <a:ea typeface="Times New Roman"/>
                        <a:cs typeface="Times New Roman"/>
                      </a:endParaRPr>
                    </a:p>
                  </a:txBody>
                  <a:tcPr marL="63988" marR="63988" marT="0" marB="0"/>
                </a:tc>
              </a:tr>
            </a:tbl>
          </a:graphicData>
        </a:graphic>
      </p:graphicFrame>
    </p:spTree>
    <p:extLst>
      <p:ext uri="{BB962C8B-B14F-4D97-AF65-F5344CB8AC3E}">
        <p14:creationId xmlns:p14="http://schemas.microsoft.com/office/powerpoint/2010/main" val="2497474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548680"/>
            <a:ext cx="8229600" cy="794352"/>
          </a:xfrm>
        </p:spPr>
        <p:txBody>
          <a:bodyPr>
            <a:noAutofit/>
          </a:bodyPr>
          <a:lstStyle/>
          <a:p>
            <a:r>
              <a:rPr lang="en-IN" sz="4000" b="1" dirty="0"/>
              <a:t>Major Achievements </a:t>
            </a:r>
            <a:r>
              <a:rPr lang="en-IN" sz="4000" b="1" dirty="0" smtClean="0"/>
              <a:t>Awards</a:t>
            </a:r>
            <a:endParaRPr lang="en-IN" sz="4000" dirty="0"/>
          </a:p>
        </p:txBody>
      </p:sp>
      <p:sp>
        <p:nvSpPr>
          <p:cNvPr id="3" name="Content Placeholder 2"/>
          <p:cNvSpPr>
            <a:spLocks noGrp="1"/>
          </p:cNvSpPr>
          <p:nvPr>
            <p:ph idx="1"/>
          </p:nvPr>
        </p:nvSpPr>
        <p:spPr/>
        <p:txBody>
          <a:bodyPr>
            <a:normAutofit/>
          </a:bodyPr>
          <a:lstStyle/>
          <a:p>
            <a:pPr marL="0" indent="0">
              <a:buNone/>
            </a:pPr>
            <a:r>
              <a:rPr lang="en-IN" dirty="0"/>
              <a:t>i).  Academic Awards Description: </a:t>
            </a:r>
            <a:r>
              <a:rPr lang="en-IN" dirty="0" smtClean="0"/>
              <a:t>____________________________________________</a:t>
            </a:r>
            <a:endParaRPr lang="en-IN" dirty="0"/>
          </a:p>
          <a:p>
            <a:pPr marL="0" indent="0">
              <a:buNone/>
            </a:pPr>
            <a:r>
              <a:rPr lang="en-IN" dirty="0"/>
              <a:t>ii). Sports Awards: </a:t>
            </a:r>
            <a:r>
              <a:rPr lang="en-IN" dirty="0" smtClean="0"/>
              <a:t>____________________________________________ </a:t>
            </a:r>
            <a:endParaRPr lang="en-IN" dirty="0"/>
          </a:p>
          <a:p>
            <a:pPr marL="0" indent="0">
              <a:buNone/>
            </a:pPr>
            <a:r>
              <a:rPr lang="en-IN" dirty="0"/>
              <a:t>iii). Cultural Awards: </a:t>
            </a:r>
            <a:r>
              <a:rPr lang="en-IN" dirty="0" smtClean="0"/>
              <a:t>____________________________________________ </a:t>
            </a:r>
            <a:endParaRPr lang="en-IN" dirty="0"/>
          </a:p>
          <a:p>
            <a:pPr marL="0" indent="0">
              <a:buNone/>
            </a:pPr>
            <a:r>
              <a:rPr lang="en-IN" dirty="0"/>
              <a:t>iv). Any other : </a:t>
            </a:r>
            <a:r>
              <a:rPr lang="en-IN" dirty="0" smtClean="0"/>
              <a:t>____________________________________________</a:t>
            </a:r>
            <a:endParaRPr lang="en-IN" dirty="0"/>
          </a:p>
          <a:p>
            <a:endParaRPr lang="en-IN" dirty="0"/>
          </a:p>
        </p:txBody>
      </p:sp>
    </p:spTree>
    <p:extLst>
      <p:ext uri="{BB962C8B-B14F-4D97-AF65-F5344CB8AC3E}">
        <p14:creationId xmlns:p14="http://schemas.microsoft.com/office/powerpoint/2010/main" val="1001454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2960" y="617008"/>
            <a:ext cx="4917232" cy="939784"/>
          </a:xfrm>
        </p:spPr>
        <p:txBody>
          <a:bodyPr/>
          <a:lstStyle/>
          <a:p>
            <a:r>
              <a:rPr lang="en-IN" b="1" dirty="0" smtClean="0"/>
              <a:t>Lesson Planning</a:t>
            </a:r>
            <a:endParaRPr lang="en-IN" b="1" dirty="0"/>
          </a:p>
        </p:txBody>
      </p:sp>
      <p:sp>
        <p:nvSpPr>
          <p:cNvPr id="3" name="Content Placeholder 2"/>
          <p:cNvSpPr>
            <a:spLocks noGrp="1"/>
          </p:cNvSpPr>
          <p:nvPr>
            <p:ph idx="1"/>
          </p:nvPr>
        </p:nvSpPr>
        <p:spPr/>
        <p:txBody>
          <a:bodyPr>
            <a:normAutofit lnSpcReduction="10000"/>
          </a:bodyPr>
          <a:lstStyle/>
          <a:p>
            <a:pPr>
              <a:buNone/>
            </a:pPr>
            <a:r>
              <a:rPr lang="en-IN" sz="4400" b="1" dirty="0" smtClean="0"/>
              <a:t>5-E Lesson Plan </a:t>
            </a:r>
          </a:p>
          <a:p>
            <a:pPr marL="514350" indent="-514350">
              <a:buFont typeface="Arial" pitchFamily="34" charset="0"/>
              <a:buAutoNum type="arabicPeriod"/>
            </a:pPr>
            <a:r>
              <a:rPr lang="en-GB" sz="4000" dirty="0"/>
              <a:t>  </a:t>
            </a:r>
            <a:r>
              <a:rPr lang="en-GB" sz="4000" dirty="0" smtClean="0"/>
              <a:t> </a:t>
            </a:r>
            <a:r>
              <a:rPr lang="en-GB" sz="4000" dirty="0" smtClean="0">
                <a:latin typeface="Bahnschrift Condensed" pitchFamily="34" charset="0"/>
              </a:rPr>
              <a:t>Engage</a:t>
            </a:r>
            <a:endParaRPr lang="en-GB" sz="4000" dirty="0">
              <a:latin typeface="Bahnschrift Condensed" pitchFamily="34" charset="0"/>
            </a:endParaRPr>
          </a:p>
          <a:p>
            <a:pPr marL="514350" indent="-514350">
              <a:buAutoNum type="arabicPeriod"/>
            </a:pPr>
            <a:r>
              <a:rPr lang="en-GB" sz="4000" dirty="0" smtClean="0">
                <a:latin typeface="Bahnschrift Condensed" pitchFamily="34" charset="0"/>
              </a:rPr>
              <a:t>   Explore</a:t>
            </a:r>
          </a:p>
          <a:p>
            <a:pPr marL="514350" indent="-514350">
              <a:buAutoNum type="arabicPeriod"/>
            </a:pPr>
            <a:r>
              <a:rPr lang="en-GB" sz="4000" dirty="0" smtClean="0">
                <a:latin typeface="Bahnschrift Condensed" pitchFamily="34" charset="0"/>
              </a:rPr>
              <a:t>   Elaborate</a:t>
            </a:r>
          </a:p>
          <a:p>
            <a:pPr marL="514350" indent="-514350">
              <a:buAutoNum type="arabicPeriod"/>
            </a:pPr>
            <a:r>
              <a:rPr lang="en-GB" sz="4000" dirty="0" smtClean="0">
                <a:latin typeface="Bahnschrift Condensed" pitchFamily="34" charset="0"/>
              </a:rPr>
              <a:t>   Explain</a:t>
            </a:r>
          </a:p>
          <a:p>
            <a:pPr marL="514350" indent="-514350">
              <a:buAutoNum type="arabicPeriod"/>
            </a:pPr>
            <a:r>
              <a:rPr lang="en-GB" sz="4000" dirty="0" smtClean="0">
                <a:latin typeface="Bahnschrift Condensed" pitchFamily="34" charset="0"/>
              </a:rPr>
              <a:t>   Evaluate</a:t>
            </a:r>
            <a:endParaRPr lang="en-IN" sz="6000" dirty="0">
              <a:latin typeface="Bahnschrift Condensed" pitchFamily="34" charset="0"/>
            </a:endParaRPr>
          </a:p>
        </p:txBody>
      </p:sp>
    </p:spTree>
    <p:extLst>
      <p:ext uri="{BB962C8B-B14F-4D97-AF65-F5344CB8AC3E}">
        <p14:creationId xmlns:p14="http://schemas.microsoft.com/office/powerpoint/2010/main" val="3062715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548680"/>
            <a:ext cx="6285384" cy="866360"/>
          </a:xfrm>
        </p:spPr>
        <p:txBody>
          <a:bodyPr/>
          <a:lstStyle/>
          <a:p>
            <a:r>
              <a:rPr lang="en-IN" b="1" dirty="0" smtClean="0"/>
              <a:t>4C Lesson Plan</a:t>
            </a:r>
            <a:endParaRPr lang="en-IN" b="1" dirty="0"/>
          </a:p>
        </p:txBody>
      </p:sp>
      <p:sp>
        <p:nvSpPr>
          <p:cNvPr id="3" name="Content Placeholder 2"/>
          <p:cNvSpPr>
            <a:spLocks noGrp="1"/>
          </p:cNvSpPr>
          <p:nvPr>
            <p:ph idx="1"/>
          </p:nvPr>
        </p:nvSpPr>
        <p:spPr/>
        <p:txBody>
          <a:bodyPr>
            <a:normAutofit/>
          </a:bodyPr>
          <a:lstStyle/>
          <a:p>
            <a:r>
              <a:rPr lang="en-IN" sz="5400" b="1" dirty="0" smtClean="0"/>
              <a:t>Consider</a:t>
            </a:r>
          </a:p>
          <a:p>
            <a:r>
              <a:rPr lang="en-IN" sz="5400" b="1" dirty="0" smtClean="0"/>
              <a:t>Construct</a:t>
            </a:r>
          </a:p>
          <a:p>
            <a:r>
              <a:rPr lang="en-IN" sz="5400" b="1" dirty="0" smtClean="0"/>
              <a:t>Consolidate</a:t>
            </a:r>
          </a:p>
          <a:p>
            <a:r>
              <a:rPr lang="en-IN" sz="5400" b="1" dirty="0" smtClean="0"/>
              <a:t>Clarify</a:t>
            </a:r>
            <a:endParaRPr lang="en-IN" sz="5400" b="1" dirty="0"/>
          </a:p>
        </p:txBody>
      </p:sp>
    </p:spTree>
    <p:extLst>
      <p:ext uri="{BB962C8B-B14F-4D97-AF65-F5344CB8AC3E}">
        <p14:creationId xmlns:p14="http://schemas.microsoft.com/office/powerpoint/2010/main" val="3011049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smtClean="0"/>
              <a:t>Constructivist Lesson Plan</a:t>
            </a:r>
            <a:br>
              <a:rPr lang="en-IN" b="1" dirty="0" smtClean="0"/>
            </a:br>
            <a:r>
              <a:rPr lang="en-IN" dirty="0" smtClean="0"/>
              <a:t>5E</a:t>
            </a:r>
            <a:endParaRPr lang="en-IN" dirty="0"/>
          </a:p>
        </p:txBody>
      </p:sp>
      <p:sp>
        <p:nvSpPr>
          <p:cNvPr id="3" name="Content Placeholder 2"/>
          <p:cNvSpPr>
            <a:spLocks noGrp="1"/>
          </p:cNvSpPr>
          <p:nvPr>
            <p:ph idx="1"/>
          </p:nvPr>
        </p:nvSpPr>
        <p:spPr>
          <a:xfrm>
            <a:off x="457200" y="3140968"/>
            <a:ext cx="8229600" cy="3183632"/>
          </a:xfrm>
        </p:spPr>
        <p:txBody>
          <a:bodyPr>
            <a:normAutofit/>
          </a:bodyPr>
          <a:lstStyle/>
          <a:p>
            <a:endParaRPr lang="en-GB" dirty="0" smtClean="0"/>
          </a:p>
          <a:p>
            <a:pPr lvl="1"/>
            <a:r>
              <a:rPr lang="en-GB" sz="2900" dirty="0" smtClean="0"/>
              <a:t>Activities which focus learner’s attention.</a:t>
            </a:r>
          </a:p>
          <a:p>
            <a:pPr lvl="1"/>
            <a:endParaRPr lang="en-GB" sz="2900" dirty="0" smtClean="0"/>
          </a:p>
          <a:p>
            <a:pPr lvl="1"/>
            <a:r>
              <a:rPr lang="en-GB" sz="2900" dirty="0" smtClean="0"/>
              <a:t>Harness previous knowledge</a:t>
            </a:r>
          </a:p>
          <a:p>
            <a:pPr lvl="1"/>
            <a:endParaRPr lang="en-GB" sz="2900" dirty="0" smtClean="0"/>
          </a:p>
          <a:p>
            <a:pPr lvl="1"/>
            <a:r>
              <a:rPr lang="en-GB" sz="2900" dirty="0" smtClean="0"/>
              <a:t>Provides students the reason to explore  </a:t>
            </a:r>
          </a:p>
          <a:p>
            <a:endParaRPr lang="en-GB" dirty="0"/>
          </a:p>
          <a:p>
            <a:endParaRPr lang="en-GB" dirty="0"/>
          </a:p>
        </p:txBody>
      </p:sp>
      <p:sp>
        <p:nvSpPr>
          <p:cNvPr id="4" name="TextBox 3"/>
          <p:cNvSpPr txBox="1"/>
          <p:nvPr/>
        </p:nvSpPr>
        <p:spPr>
          <a:xfrm>
            <a:off x="2723957" y="1844824"/>
            <a:ext cx="3648243" cy="1200329"/>
          </a:xfrm>
          <a:prstGeom prst="rect">
            <a:avLst/>
          </a:prstGeom>
          <a:noFill/>
        </p:spPr>
        <p:txBody>
          <a:bodyPr wrap="none" rtlCol="0">
            <a:spAutoFit/>
          </a:bodyPr>
          <a:lstStyle/>
          <a:p>
            <a:r>
              <a:rPr lang="en-GB" sz="7200" dirty="0"/>
              <a:t>1.	</a:t>
            </a:r>
            <a:r>
              <a:rPr lang="en-GB" sz="5400" b="1" dirty="0"/>
              <a:t>Engage</a:t>
            </a:r>
            <a:r>
              <a:rPr lang="en-GB" sz="5400" b="1" dirty="0" smtClean="0"/>
              <a:t>:</a:t>
            </a:r>
            <a:endParaRPr lang="en-GB" sz="5400" b="1" dirty="0"/>
          </a:p>
        </p:txBody>
      </p:sp>
    </p:spTree>
    <p:extLst>
      <p:ext uri="{BB962C8B-B14F-4D97-AF65-F5344CB8AC3E}">
        <p14:creationId xmlns:p14="http://schemas.microsoft.com/office/powerpoint/2010/main" val="5896015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48879"/>
            <a:ext cx="7886700" cy="3828083"/>
          </a:xfrm>
        </p:spPr>
        <p:txBody>
          <a:bodyPr>
            <a:normAutofit fontScale="92500" lnSpcReduction="10000"/>
          </a:bodyPr>
          <a:lstStyle/>
          <a:p>
            <a:pPr marL="0" lvl="0" indent="0">
              <a:buNone/>
            </a:pPr>
            <a:r>
              <a:rPr lang="en-GB" sz="3600" dirty="0" smtClean="0">
                <a:solidFill>
                  <a:prstClr val="black"/>
                </a:solidFill>
              </a:rPr>
              <a:t>	</a:t>
            </a:r>
            <a:endParaRPr lang="en-GB" sz="2600" dirty="0">
              <a:solidFill>
                <a:prstClr val="black"/>
              </a:solidFill>
            </a:endParaRPr>
          </a:p>
          <a:p>
            <a:pPr lvl="1"/>
            <a:r>
              <a:rPr lang="en-GB" sz="3000" dirty="0">
                <a:solidFill>
                  <a:prstClr val="black"/>
                </a:solidFill>
              </a:rPr>
              <a:t>Phenomena are </a:t>
            </a:r>
            <a:r>
              <a:rPr lang="en-GB" sz="3000" dirty="0" smtClean="0">
                <a:solidFill>
                  <a:prstClr val="black"/>
                </a:solidFill>
              </a:rPr>
              <a:t>explored</a:t>
            </a:r>
          </a:p>
          <a:p>
            <a:pPr lvl="1"/>
            <a:endParaRPr lang="en-GB" sz="3000" dirty="0">
              <a:solidFill>
                <a:prstClr val="black"/>
              </a:solidFill>
            </a:endParaRPr>
          </a:p>
          <a:p>
            <a:pPr lvl="1"/>
            <a:r>
              <a:rPr lang="en-GB" sz="3000" dirty="0">
                <a:solidFill>
                  <a:prstClr val="black"/>
                </a:solidFill>
              </a:rPr>
              <a:t>Hands on </a:t>
            </a:r>
            <a:r>
              <a:rPr lang="en-GB" sz="3000" dirty="0" smtClean="0">
                <a:solidFill>
                  <a:prstClr val="black"/>
                </a:solidFill>
              </a:rPr>
              <a:t>activities</a:t>
            </a:r>
          </a:p>
          <a:p>
            <a:pPr lvl="1"/>
            <a:endParaRPr lang="en-GB" sz="3000" dirty="0">
              <a:solidFill>
                <a:prstClr val="black"/>
              </a:solidFill>
            </a:endParaRPr>
          </a:p>
          <a:p>
            <a:pPr lvl="1"/>
            <a:r>
              <a:rPr lang="en-GB" sz="3000" dirty="0">
                <a:solidFill>
                  <a:prstClr val="black"/>
                </a:solidFill>
              </a:rPr>
              <a:t>Activities that give learners time to think, investigate, reflect, test, decide, solve and collect information</a:t>
            </a:r>
            <a:r>
              <a:rPr lang="en-GB" sz="3000" dirty="0" smtClean="0">
                <a:solidFill>
                  <a:prstClr val="black"/>
                </a:solidFill>
              </a:rPr>
              <a:t>.</a:t>
            </a:r>
          </a:p>
          <a:p>
            <a:pPr lvl="1"/>
            <a:endParaRPr lang="en-GB" sz="3000" dirty="0">
              <a:solidFill>
                <a:prstClr val="black"/>
              </a:solidFill>
            </a:endParaRPr>
          </a:p>
          <a:p>
            <a:pPr lvl="1"/>
            <a:endParaRPr lang="en-GB" sz="3000" dirty="0">
              <a:solidFill>
                <a:prstClr val="black"/>
              </a:solidFill>
            </a:endParaRPr>
          </a:p>
          <a:p>
            <a:endParaRPr lang="en-IN" dirty="0" smtClean="0"/>
          </a:p>
          <a:p>
            <a:endParaRPr lang="en-IN" dirty="0"/>
          </a:p>
          <a:p>
            <a:endParaRPr lang="en-IN" dirty="0" smtClean="0"/>
          </a:p>
          <a:p>
            <a:endParaRPr lang="en-IN" dirty="0"/>
          </a:p>
          <a:p>
            <a:endParaRPr lang="en-IN" dirty="0"/>
          </a:p>
        </p:txBody>
      </p:sp>
      <p:sp>
        <p:nvSpPr>
          <p:cNvPr id="4" name="Rectangle 3"/>
          <p:cNvSpPr/>
          <p:nvPr/>
        </p:nvSpPr>
        <p:spPr>
          <a:xfrm>
            <a:off x="1236372" y="465667"/>
            <a:ext cx="6384701" cy="1477328"/>
          </a:xfrm>
          <a:prstGeom prst="rect">
            <a:avLst/>
          </a:prstGeom>
        </p:spPr>
        <p:txBody>
          <a:bodyPr wrap="square">
            <a:spAutoFit/>
          </a:bodyPr>
          <a:lstStyle/>
          <a:p>
            <a:pPr algn="ctr"/>
            <a:r>
              <a:rPr lang="en-IN" sz="4500" b="1" dirty="0">
                <a:solidFill>
                  <a:schemeClr val="tx2"/>
                </a:solidFill>
                <a:latin typeface="+mj-lt"/>
                <a:ea typeface="+mj-ea"/>
                <a:cs typeface="+mj-cs"/>
              </a:rPr>
              <a:t>Constructivist Lesson Plan</a:t>
            </a:r>
            <a:br>
              <a:rPr lang="en-IN" sz="4500" b="1" dirty="0">
                <a:solidFill>
                  <a:schemeClr val="tx2"/>
                </a:solidFill>
                <a:latin typeface="+mj-lt"/>
                <a:ea typeface="+mj-ea"/>
                <a:cs typeface="+mj-cs"/>
              </a:rPr>
            </a:br>
            <a:r>
              <a:rPr lang="en-IN" sz="4500" b="1" dirty="0">
                <a:solidFill>
                  <a:schemeClr val="tx2"/>
                </a:solidFill>
                <a:latin typeface="+mj-lt"/>
                <a:ea typeface="+mj-ea"/>
                <a:cs typeface="+mj-cs"/>
              </a:rPr>
              <a:t>5E</a:t>
            </a:r>
          </a:p>
        </p:txBody>
      </p:sp>
      <p:sp>
        <p:nvSpPr>
          <p:cNvPr id="5" name="TextBox 4"/>
          <p:cNvSpPr txBox="1"/>
          <p:nvPr/>
        </p:nvSpPr>
        <p:spPr>
          <a:xfrm>
            <a:off x="2723957" y="1412776"/>
            <a:ext cx="3815916" cy="1200329"/>
          </a:xfrm>
          <a:prstGeom prst="rect">
            <a:avLst/>
          </a:prstGeom>
          <a:noFill/>
        </p:spPr>
        <p:txBody>
          <a:bodyPr wrap="none" rtlCol="0">
            <a:spAutoFit/>
          </a:bodyPr>
          <a:lstStyle/>
          <a:p>
            <a:pPr lvl="0"/>
            <a:r>
              <a:rPr lang="en-GB" sz="7200" dirty="0" smtClean="0"/>
              <a:t>2.</a:t>
            </a:r>
            <a:r>
              <a:rPr lang="en-GB" sz="7200" dirty="0"/>
              <a:t>	</a:t>
            </a:r>
            <a:r>
              <a:rPr lang="en-GB" sz="5400" b="1" dirty="0">
                <a:solidFill>
                  <a:prstClr val="black"/>
                </a:solidFill>
              </a:rPr>
              <a:t>Explore:</a:t>
            </a:r>
          </a:p>
        </p:txBody>
      </p:sp>
    </p:spTree>
    <p:extLst>
      <p:ext uri="{BB962C8B-B14F-4D97-AF65-F5344CB8AC3E}">
        <p14:creationId xmlns:p14="http://schemas.microsoft.com/office/powerpoint/2010/main" val="22200470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08920"/>
            <a:ext cx="7886700" cy="3816424"/>
          </a:xfrm>
        </p:spPr>
        <p:txBody>
          <a:bodyPr>
            <a:normAutofit fontScale="70000" lnSpcReduction="20000"/>
          </a:bodyPr>
          <a:lstStyle/>
          <a:p>
            <a:pPr marL="393192" lvl="1" indent="0">
              <a:buNone/>
            </a:pPr>
            <a:endParaRPr lang="en-GB" sz="3200" dirty="0">
              <a:solidFill>
                <a:prstClr val="black"/>
              </a:solidFill>
            </a:endParaRPr>
          </a:p>
          <a:p>
            <a:pPr lvl="1"/>
            <a:r>
              <a:rPr lang="en-GB" sz="3200" dirty="0" smtClean="0">
                <a:solidFill>
                  <a:prstClr val="black"/>
                </a:solidFill>
              </a:rPr>
              <a:t>Activities that allow students to analyse in 3 ways:</a:t>
            </a:r>
          </a:p>
          <a:p>
            <a:pPr lvl="1"/>
            <a:endParaRPr lang="en-GB" sz="3200" dirty="0">
              <a:solidFill>
                <a:prstClr val="black"/>
              </a:solidFill>
            </a:endParaRPr>
          </a:p>
          <a:p>
            <a:pPr marL="914400" lvl="2" indent="0">
              <a:buNone/>
            </a:pPr>
            <a:r>
              <a:rPr lang="en-GB" sz="2800" dirty="0" smtClean="0">
                <a:solidFill>
                  <a:prstClr val="black"/>
                </a:solidFill>
              </a:rPr>
              <a:t>1.	 </a:t>
            </a:r>
            <a:r>
              <a:rPr lang="en-GB" sz="3100" dirty="0">
                <a:solidFill>
                  <a:prstClr val="black"/>
                </a:solidFill>
              </a:rPr>
              <a:t>students are given opportunity to formalise and share the 	understanding had in the explore phase</a:t>
            </a:r>
          </a:p>
          <a:p>
            <a:pPr lvl="2"/>
            <a:endParaRPr lang="en-GB" sz="3100" dirty="0">
              <a:solidFill>
                <a:prstClr val="black"/>
              </a:solidFill>
            </a:endParaRPr>
          </a:p>
          <a:p>
            <a:pPr marL="914400" lvl="2" indent="0">
              <a:buNone/>
            </a:pPr>
            <a:r>
              <a:rPr lang="en-GB" sz="3100" dirty="0">
                <a:solidFill>
                  <a:prstClr val="black"/>
                </a:solidFill>
              </a:rPr>
              <a:t>2. 	teachers use the students explanations and refine the learner’s 	conceptual understanding by directing attention to important 	elements.</a:t>
            </a:r>
          </a:p>
          <a:p>
            <a:pPr lvl="2"/>
            <a:endParaRPr lang="en-GB" sz="3100" dirty="0">
              <a:solidFill>
                <a:prstClr val="black"/>
              </a:solidFill>
            </a:endParaRPr>
          </a:p>
          <a:p>
            <a:pPr marL="914400" lvl="2" indent="0">
              <a:buNone/>
            </a:pPr>
            <a:r>
              <a:rPr lang="en-GB" sz="3100" dirty="0">
                <a:solidFill>
                  <a:prstClr val="black"/>
                </a:solidFill>
              </a:rPr>
              <a:t>3.	 teachers pose higher order questions </a:t>
            </a:r>
            <a:endParaRPr lang="en-IN" sz="3100" dirty="0">
              <a:solidFill>
                <a:prstClr val="black"/>
              </a:solidFill>
            </a:endParaRPr>
          </a:p>
          <a:p>
            <a:pPr lvl="0"/>
            <a:endParaRPr lang="en-IN" sz="3100" dirty="0">
              <a:solidFill>
                <a:prstClr val="black"/>
              </a:solidFill>
            </a:endParaRPr>
          </a:p>
          <a:p>
            <a:endParaRPr lang="en-IN" dirty="0"/>
          </a:p>
        </p:txBody>
      </p:sp>
      <p:sp>
        <p:nvSpPr>
          <p:cNvPr id="4" name="Rectangle 3"/>
          <p:cNvSpPr/>
          <p:nvPr/>
        </p:nvSpPr>
        <p:spPr>
          <a:xfrm>
            <a:off x="1355651" y="620688"/>
            <a:ext cx="6384701" cy="1477328"/>
          </a:xfrm>
          <a:prstGeom prst="rect">
            <a:avLst/>
          </a:prstGeom>
        </p:spPr>
        <p:txBody>
          <a:bodyPr wrap="square">
            <a:spAutoFit/>
          </a:bodyPr>
          <a:lstStyle/>
          <a:p>
            <a:pPr algn="ctr"/>
            <a:r>
              <a:rPr lang="en-IN" sz="4500" b="1" dirty="0">
                <a:solidFill>
                  <a:schemeClr val="tx2"/>
                </a:solidFill>
                <a:latin typeface="+mj-lt"/>
                <a:ea typeface="+mj-ea"/>
                <a:cs typeface="+mj-cs"/>
              </a:rPr>
              <a:t>Constructivist Lesson Plan</a:t>
            </a:r>
            <a:br>
              <a:rPr lang="en-IN" sz="4500" b="1" dirty="0">
                <a:solidFill>
                  <a:schemeClr val="tx2"/>
                </a:solidFill>
                <a:latin typeface="+mj-lt"/>
                <a:ea typeface="+mj-ea"/>
                <a:cs typeface="+mj-cs"/>
              </a:rPr>
            </a:br>
            <a:r>
              <a:rPr lang="en-IN" sz="4500" b="1" dirty="0">
                <a:solidFill>
                  <a:schemeClr val="tx2"/>
                </a:solidFill>
                <a:latin typeface="+mj-lt"/>
                <a:ea typeface="+mj-ea"/>
                <a:cs typeface="+mj-cs"/>
              </a:rPr>
              <a:t>5E</a:t>
            </a:r>
          </a:p>
        </p:txBody>
      </p:sp>
      <p:sp>
        <p:nvSpPr>
          <p:cNvPr id="5" name="TextBox 4"/>
          <p:cNvSpPr txBox="1"/>
          <p:nvPr/>
        </p:nvSpPr>
        <p:spPr>
          <a:xfrm>
            <a:off x="2723957" y="1652607"/>
            <a:ext cx="3779881" cy="1200329"/>
          </a:xfrm>
          <a:prstGeom prst="rect">
            <a:avLst/>
          </a:prstGeom>
          <a:noFill/>
        </p:spPr>
        <p:txBody>
          <a:bodyPr wrap="none" rtlCol="0">
            <a:spAutoFit/>
          </a:bodyPr>
          <a:lstStyle/>
          <a:p>
            <a:pPr lvl="0"/>
            <a:r>
              <a:rPr lang="en-GB" sz="7200" dirty="0"/>
              <a:t>3</a:t>
            </a:r>
            <a:r>
              <a:rPr lang="en-GB" sz="7200" dirty="0" smtClean="0"/>
              <a:t>.</a:t>
            </a:r>
            <a:r>
              <a:rPr lang="en-GB" sz="7200" dirty="0"/>
              <a:t>	</a:t>
            </a:r>
            <a:r>
              <a:rPr lang="en-GB" sz="5400" b="1" dirty="0" smtClean="0">
                <a:solidFill>
                  <a:prstClr val="black"/>
                </a:solidFill>
              </a:rPr>
              <a:t>Explain:</a:t>
            </a:r>
            <a:endParaRPr lang="en-GB" sz="5400" b="1" dirty="0">
              <a:solidFill>
                <a:prstClr val="black"/>
              </a:solidFill>
            </a:endParaRPr>
          </a:p>
        </p:txBody>
      </p:sp>
    </p:spTree>
    <p:extLst>
      <p:ext uri="{BB962C8B-B14F-4D97-AF65-F5344CB8AC3E}">
        <p14:creationId xmlns:p14="http://schemas.microsoft.com/office/powerpoint/2010/main" val="36573221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966352"/>
            <a:ext cx="8191822" cy="3558992"/>
          </a:xfrm>
        </p:spPr>
        <p:txBody>
          <a:bodyPr>
            <a:normAutofit/>
          </a:bodyPr>
          <a:lstStyle/>
          <a:p>
            <a:pPr lvl="2"/>
            <a:r>
              <a:rPr lang="en-GB" sz="2800" dirty="0" smtClean="0"/>
              <a:t>Here activities allow students to apply concepts and build or extend their understanding and skills to the real world situations.</a:t>
            </a:r>
          </a:p>
          <a:p>
            <a:pPr lvl="2"/>
            <a:endParaRPr lang="en-GB" sz="2800" dirty="0"/>
          </a:p>
          <a:p>
            <a:pPr lvl="2"/>
            <a:r>
              <a:rPr lang="en-GB" sz="2800" dirty="0" smtClean="0"/>
              <a:t>Students develop good understanding of the concept.</a:t>
            </a:r>
          </a:p>
          <a:p>
            <a:endParaRPr lang="en-GB" dirty="0"/>
          </a:p>
          <a:p>
            <a:endParaRPr lang="en-IN" dirty="0"/>
          </a:p>
        </p:txBody>
      </p:sp>
      <p:sp>
        <p:nvSpPr>
          <p:cNvPr id="5" name="Rectangle 4"/>
          <p:cNvSpPr/>
          <p:nvPr/>
        </p:nvSpPr>
        <p:spPr>
          <a:xfrm>
            <a:off x="1236372" y="583520"/>
            <a:ext cx="6384701" cy="1477328"/>
          </a:xfrm>
          <a:prstGeom prst="rect">
            <a:avLst/>
          </a:prstGeom>
        </p:spPr>
        <p:txBody>
          <a:bodyPr wrap="square">
            <a:spAutoFit/>
          </a:bodyPr>
          <a:lstStyle/>
          <a:p>
            <a:pPr algn="ctr"/>
            <a:r>
              <a:rPr lang="en-IN" sz="4500" b="1" dirty="0">
                <a:solidFill>
                  <a:schemeClr val="tx2"/>
                </a:solidFill>
                <a:latin typeface="+mj-lt"/>
                <a:ea typeface="+mj-ea"/>
                <a:cs typeface="+mj-cs"/>
              </a:rPr>
              <a:t>Constructivist Lesson Plan</a:t>
            </a:r>
            <a:br>
              <a:rPr lang="en-IN" sz="4500" b="1" dirty="0">
                <a:solidFill>
                  <a:schemeClr val="tx2"/>
                </a:solidFill>
                <a:latin typeface="+mj-lt"/>
                <a:ea typeface="+mj-ea"/>
                <a:cs typeface="+mj-cs"/>
              </a:rPr>
            </a:br>
            <a:r>
              <a:rPr lang="en-IN" sz="4500" b="1" dirty="0">
                <a:solidFill>
                  <a:schemeClr val="tx2"/>
                </a:solidFill>
                <a:latin typeface="+mj-lt"/>
                <a:ea typeface="+mj-ea"/>
                <a:cs typeface="+mj-cs"/>
              </a:rPr>
              <a:t>5E</a:t>
            </a:r>
          </a:p>
        </p:txBody>
      </p:sp>
      <p:sp>
        <p:nvSpPr>
          <p:cNvPr id="6" name="TextBox 5"/>
          <p:cNvSpPr txBox="1"/>
          <p:nvPr/>
        </p:nvSpPr>
        <p:spPr>
          <a:xfrm>
            <a:off x="2411760" y="1652607"/>
            <a:ext cx="4448782" cy="1200329"/>
          </a:xfrm>
          <a:prstGeom prst="rect">
            <a:avLst/>
          </a:prstGeom>
          <a:noFill/>
        </p:spPr>
        <p:txBody>
          <a:bodyPr wrap="none" rtlCol="0">
            <a:spAutoFit/>
          </a:bodyPr>
          <a:lstStyle/>
          <a:p>
            <a:r>
              <a:rPr lang="en-GB" sz="7200" dirty="0" smtClean="0"/>
              <a:t>4.</a:t>
            </a:r>
            <a:r>
              <a:rPr lang="en-GB" sz="7200" dirty="0"/>
              <a:t>	</a:t>
            </a:r>
            <a:r>
              <a:rPr lang="en-GB" sz="5400" b="1" dirty="0" smtClean="0"/>
              <a:t>Elaborate:</a:t>
            </a:r>
            <a:endParaRPr lang="en-GB" sz="5400" b="1" dirty="0"/>
          </a:p>
        </p:txBody>
      </p:sp>
    </p:spTree>
    <p:extLst>
      <p:ext uri="{BB962C8B-B14F-4D97-AF65-F5344CB8AC3E}">
        <p14:creationId xmlns:p14="http://schemas.microsoft.com/office/powerpoint/2010/main" val="1364354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385438"/>
            <a:ext cx="7886700" cy="2635850"/>
          </a:xfrm>
        </p:spPr>
        <p:txBody>
          <a:bodyPr/>
          <a:lstStyle/>
          <a:p>
            <a:pPr lvl="2"/>
            <a:r>
              <a:rPr lang="en-GB" sz="2800" dirty="0" smtClean="0"/>
              <a:t>Students demonstrate what they have understood/learnt.</a:t>
            </a:r>
          </a:p>
          <a:p>
            <a:pPr lvl="2"/>
            <a:endParaRPr lang="en-GB" sz="2800" dirty="0"/>
          </a:p>
          <a:p>
            <a:pPr lvl="2"/>
            <a:r>
              <a:rPr lang="en-GB" sz="2800" dirty="0" smtClean="0"/>
              <a:t>Summative assessment given here.</a:t>
            </a:r>
            <a:endParaRPr lang="en-IN" sz="2800" dirty="0"/>
          </a:p>
        </p:txBody>
      </p:sp>
      <p:sp>
        <p:nvSpPr>
          <p:cNvPr id="5" name="Rectangle 4"/>
          <p:cNvSpPr/>
          <p:nvPr/>
        </p:nvSpPr>
        <p:spPr>
          <a:xfrm>
            <a:off x="1236372" y="583520"/>
            <a:ext cx="6384701" cy="1477328"/>
          </a:xfrm>
          <a:prstGeom prst="rect">
            <a:avLst/>
          </a:prstGeom>
        </p:spPr>
        <p:txBody>
          <a:bodyPr wrap="square">
            <a:spAutoFit/>
          </a:bodyPr>
          <a:lstStyle/>
          <a:p>
            <a:pPr algn="ctr"/>
            <a:r>
              <a:rPr lang="en-IN" sz="4500" b="1" dirty="0">
                <a:solidFill>
                  <a:schemeClr val="tx2"/>
                </a:solidFill>
                <a:latin typeface="+mj-lt"/>
                <a:ea typeface="+mj-ea"/>
                <a:cs typeface="+mj-cs"/>
              </a:rPr>
              <a:t>Constructivist Lesson Plan</a:t>
            </a:r>
            <a:br>
              <a:rPr lang="en-IN" sz="4500" b="1" dirty="0">
                <a:solidFill>
                  <a:schemeClr val="tx2"/>
                </a:solidFill>
                <a:latin typeface="+mj-lt"/>
                <a:ea typeface="+mj-ea"/>
                <a:cs typeface="+mj-cs"/>
              </a:rPr>
            </a:br>
            <a:r>
              <a:rPr lang="en-IN" sz="4500" b="1" dirty="0">
                <a:solidFill>
                  <a:schemeClr val="tx2"/>
                </a:solidFill>
                <a:latin typeface="+mj-lt"/>
                <a:ea typeface="+mj-ea"/>
                <a:cs typeface="+mj-cs"/>
              </a:rPr>
              <a:t>5E</a:t>
            </a:r>
          </a:p>
        </p:txBody>
      </p:sp>
      <p:sp>
        <p:nvSpPr>
          <p:cNvPr id="6" name="TextBox 5"/>
          <p:cNvSpPr txBox="1"/>
          <p:nvPr/>
        </p:nvSpPr>
        <p:spPr>
          <a:xfrm>
            <a:off x="2411760" y="1652607"/>
            <a:ext cx="4094069" cy="2031325"/>
          </a:xfrm>
          <a:prstGeom prst="rect">
            <a:avLst/>
          </a:prstGeom>
          <a:noFill/>
        </p:spPr>
        <p:txBody>
          <a:bodyPr wrap="none" rtlCol="0">
            <a:spAutoFit/>
          </a:bodyPr>
          <a:lstStyle/>
          <a:p>
            <a:r>
              <a:rPr lang="en-GB" sz="7200" dirty="0"/>
              <a:t>5</a:t>
            </a:r>
            <a:r>
              <a:rPr lang="en-GB" sz="7200" dirty="0" smtClean="0"/>
              <a:t>.</a:t>
            </a:r>
            <a:r>
              <a:rPr lang="en-GB" sz="7200" dirty="0"/>
              <a:t>	</a:t>
            </a:r>
            <a:r>
              <a:rPr lang="en-GB" sz="5400" b="1" dirty="0" smtClean="0"/>
              <a:t>Evaluate</a:t>
            </a:r>
            <a:r>
              <a:rPr lang="en-GB" sz="5400" b="1" dirty="0"/>
              <a:t>:</a:t>
            </a:r>
          </a:p>
          <a:p>
            <a:endParaRPr lang="en-GB" sz="5400" b="1" dirty="0"/>
          </a:p>
        </p:txBody>
      </p:sp>
    </p:spTree>
    <p:extLst>
      <p:ext uri="{BB962C8B-B14F-4D97-AF65-F5344CB8AC3E}">
        <p14:creationId xmlns:p14="http://schemas.microsoft.com/office/powerpoint/2010/main" val="679780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620688"/>
            <a:ext cx="8229600" cy="794352"/>
          </a:xfrm>
        </p:spPr>
        <p:txBody>
          <a:bodyPr>
            <a:normAutofit fontScale="90000"/>
          </a:bodyPr>
          <a:lstStyle/>
          <a:p>
            <a:r>
              <a:rPr lang="en-IN" b="1" dirty="0" smtClean="0"/>
              <a:t>Progress Day/Result day</a:t>
            </a:r>
            <a:endParaRPr lang="en-IN" dirty="0"/>
          </a:p>
        </p:txBody>
      </p:sp>
      <p:sp>
        <p:nvSpPr>
          <p:cNvPr id="3" name="Content Placeholder 2"/>
          <p:cNvSpPr>
            <a:spLocks noGrp="1"/>
          </p:cNvSpPr>
          <p:nvPr>
            <p:ph idx="1"/>
          </p:nvPr>
        </p:nvSpPr>
        <p:spPr>
          <a:xfrm>
            <a:off x="467544" y="1484784"/>
            <a:ext cx="8229600" cy="5128335"/>
          </a:xfrm>
        </p:spPr>
        <p:txBody>
          <a:bodyPr>
            <a:normAutofit fontScale="85000" lnSpcReduction="10000"/>
          </a:bodyPr>
          <a:lstStyle/>
          <a:p>
            <a:pPr algn="just"/>
            <a:r>
              <a:rPr lang="en-IN" i="1" dirty="0" smtClean="0"/>
              <a:t>In </a:t>
            </a:r>
            <a:r>
              <a:rPr lang="en-IN" i="1" dirty="0"/>
              <a:t>order to keep the parents abreast with the performance of children, the cumulative record cards duly prepared should be provided  to the parents on the day of result. The day should be celebrated as the Progress day in every school where the parents, community members should be invited to share their views.</a:t>
            </a:r>
            <a:endParaRPr lang="en-IN" dirty="0"/>
          </a:p>
          <a:p>
            <a:pPr algn="just"/>
            <a:r>
              <a:rPr lang="en-IN" i="1" dirty="0"/>
              <a:t>The programme of Progress Day should be personally monitored by DRGs, ,ZEOs Cluster Heads, DIET faculty and Chief Education Officers.</a:t>
            </a:r>
            <a:endParaRPr lang="en-IN" dirty="0"/>
          </a:p>
          <a:p>
            <a:pPr algn="just"/>
            <a:r>
              <a:rPr lang="en-IN" i="1" dirty="0"/>
              <a:t>They shall also formulate a reformative plan for low performing students with due involvement of concerned teachers. </a:t>
            </a:r>
            <a:endParaRPr lang="en-IN" dirty="0"/>
          </a:p>
          <a:p>
            <a:pPr algn="just"/>
            <a:r>
              <a:rPr lang="en-IN" i="1" dirty="0"/>
              <a:t>On the penultimate day of opening of school, a meeting of all stakeholders including VECs, SMCs, PRIs (around 15 people) to be convened to formulate Institutional Plan with explicit Learning goals for the forthcoming session. The same be shared with concerned ZEOs, Principals &amp; Cluster Heads, DIET Principals &amp; CEOs </a:t>
            </a:r>
            <a:endParaRPr lang="en-IN" dirty="0"/>
          </a:p>
          <a:p>
            <a:endParaRPr lang="en-IN" dirty="0"/>
          </a:p>
        </p:txBody>
      </p:sp>
    </p:spTree>
    <p:extLst>
      <p:ext uri="{BB962C8B-B14F-4D97-AF65-F5344CB8AC3E}">
        <p14:creationId xmlns:p14="http://schemas.microsoft.com/office/powerpoint/2010/main" val="108719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667"/>
            <a:ext cx="7886700" cy="987157"/>
          </a:xfrm>
        </p:spPr>
        <p:txBody>
          <a:bodyPr>
            <a:normAutofit fontScale="90000"/>
          </a:bodyPr>
          <a:lstStyle/>
          <a:p>
            <a:pPr algn="ctr"/>
            <a:r>
              <a:rPr lang="en-IN" dirty="0" smtClean="0"/>
              <a:t>Constructivist Lesson Plan</a:t>
            </a:r>
            <a:br>
              <a:rPr lang="en-IN" dirty="0" smtClean="0"/>
            </a:br>
            <a:r>
              <a:rPr lang="en-IN" dirty="0" smtClean="0"/>
              <a:t>4C</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126149"/>
              </p:ext>
            </p:extLst>
          </p:nvPr>
        </p:nvGraphicFramePr>
        <p:xfrm>
          <a:off x="1" y="2028016"/>
          <a:ext cx="9036495" cy="4785360"/>
        </p:xfrm>
        <a:graphic>
          <a:graphicData uri="http://schemas.openxmlformats.org/drawingml/2006/table">
            <a:tbl>
              <a:tblPr firstRow="1" bandRow="1">
                <a:tableStyleId>{1FECB4D8-DB02-4DC6-A0A2-4F2EBAE1DC90}</a:tableStyleId>
              </a:tblPr>
              <a:tblGrid>
                <a:gridCol w="384864"/>
                <a:gridCol w="1511651"/>
                <a:gridCol w="2720974"/>
                <a:gridCol w="2370860"/>
                <a:gridCol w="2048146"/>
              </a:tblGrid>
              <a:tr h="1451433">
                <a:tc>
                  <a:txBody>
                    <a:bodyPr/>
                    <a:lstStyle/>
                    <a:p>
                      <a:endParaRPr lang="en-IN"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Lesson Transition</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Teacher Mediation</a:t>
                      </a:r>
                    </a:p>
                    <a:p>
                      <a:endParaRPr lang="en-GB" sz="2000" dirty="0" smtClean="0"/>
                    </a:p>
                    <a:p>
                      <a:r>
                        <a:rPr lang="en-IN" sz="1800" dirty="0" smtClean="0"/>
                        <a:t> (Teacher mediation level)</a:t>
                      </a:r>
                      <a:endParaRPr lang="en-IN" sz="1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Resource Mediation </a:t>
                      </a:r>
                    </a:p>
                    <a:p>
                      <a:endParaRPr lang="en-GB" sz="2000" dirty="0" smtClean="0"/>
                    </a:p>
                    <a:p>
                      <a:r>
                        <a:rPr lang="en-GB" sz="1600" dirty="0" smtClean="0"/>
                        <a:t>(Resource mediation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Learner motivation &amp;</a:t>
                      </a:r>
                      <a:r>
                        <a:rPr lang="en-GB" sz="1800" baseline="0" dirty="0" smtClean="0"/>
                        <a:t> Cognition level</a:t>
                      </a:r>
                      <a:endParaRPr lang="en-IN" sz="1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077">
                <a:tc>
                  <a:txBody>
                    <a:bodyPr/>
                    <a:lstStyle/>
                    <a:p>
                      <a:r>
                        <a:rPr lang="en-GB" sz="2800" dirty="0" smtClean="0"/>
                        <a:t>1</a:t>
                      </a:r>
                      <a:endParaRPr lang="en-IN" sz="2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Consider</a:t>
                      </a:r>
                      <a:r>
                        <a:rPr lang="en-GB" sz="3600" dirty="0" smtClean="0"/>
                        <a:t> </a:t>
                      </a:r>
                      <a:endParaRPr lang="en-IN" sz="3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arenR"/>
                      </a:pPr>
                      <a:r>
                        <a:rPr lang="en-GB" sz="1400" dirty="0" smtClean="0"/>
                        <a:t>Demonstrate/show/model</a:t>
                      </a:r>
                    </a:p>
                    <a:p>
                      <a:pPr marL="342900" indent="-342900">
                        <a:buAutoNum type="arabicParenR"/>
                      </a:pPr>
                      <a:endParaRPr lang="en-GB" sz="1400" dirty="0" smtClean="0"/>
                    </a:p>
                    <a:p>
                      <a:pPr marL="342900" indent="-342900">
                        <a:buAutoNum type="arabicParenR"/>
                      </a:pPr>
                      <a:r>
                        <a:rPr lang="en-GB" sz="1400" dirty="0" smtClean="0"/>
                        <a:t>Brief/explain/</a:t>
                      </a:r>
                    </a:p>
                    <a:p>
                      <a:pPr marL="342900" indent="-342900">
                        <a:buAutoNum type="arabicParenR"/>
                      </a:pPr>
                      <a:endParaRPr lang="en-GB" sz="1400" dirty="0" smtClean="0"/>
                    </a:p>
                    <a:p>
                      <a:pPr marL="342900" indent="-342900">
                        <a:buAutoNum type="arabicParenR"/>
                      </a:pPr>
                      <a:r>
                        <a:rPr lang="en-GB" sz="1400" dirty="0" smtClean="0"/>
                        <a:t>Answer/clarify/define/direct</a:t>
                      </a:r>
                    </a:p>
                    <a:p>
                      <a:pPr marL="342900" indent="-342900">
                        <a:buAutoNum type="arabicParenR"/>
                      </a:pPr>
                      <a:endParaRPr lang="en-GB" sz="1400" dirty="0" smtClean="0"/>
                    </a:p>
                    <a:p>
                      <a:pPr marL="342900" indent="-342900">
                        <a:buAutoNum type="arabicParenR"/>
                      </a:pPr>
                      <a:r>
                        <a:rPr lang="en-GB" sz="1400" dirty="0" smtClean="0"/>
                        <a:t>Prompting</a:t>
                      </a:r>
                      <a:r>
                        <a:rPr lang="en-GB" sz="1400" baseline="0" dirty="0" smtClean="0"/>
                        <a:t> questions/hints/approval/no</a:t>
                      </a:r>
                    </a:p>
                    <a:p>
                      <a:pPr marL="342900" indent="-342900">
                        <a:buAutoNum type="arabicParenR"/>
                      </a:pPr>
                      <a:endParaRPr lang="en-GB" sz="1400" baseline="0" dirty="0" smtClean="0"/>
                    </a:p>
                    <a:p>
                      <a:pPr marL="342900" indent="-342900">
                        <a:buAutoNum type="arabicParenR"/>
                      </a:pPr>
                      <a:r>
                        <a:rPr lang="en-GB" sz="1400" baseline="0" dirty="0" smtClean="0"/>
                        <a:t>Watch/see/check</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arenR"/>
                      </a:pPr>
                      <a:r>
                        <a:rPr lang="en-GB" sz="1400" baseline="0" dirty="0" smtClean="0"/>
                        <a:t>Working model/outing</a:t>
                      </a:r>
                    </a:p>
                    <a:p>
                      <a:pPr marL="342900" indent="-342900">
                        <a:buAutoNum type="arabicParenR"/>
                      </a:pPr>
                      <a:endParaRPr lang="en-GB" sz="1400" baseline="0" dirty="0" smtClean="0"/>
                    </a:p>
                    <a:p>
                      <a:pPr marL="342900" indent="-342900">
                        <a:buAutoNum type="arabicParenR"/>
                      </a:pPr>
                      <a:r>
                        <a:rPr lang="en-GB" sz="1400" baseline="0" dirty="0" smtClean="0"/>
                        <a:t>Static model/specimen</a:t>
                      </a:r>
                    </a:p>
                    <a:p>
                      <a:pPr marL="342900" indent="-342900">
                        <a:buAutoNum type="arabicParenR"/>
                      </a:pPr>
                      <a:endParaRPr lang="en-GB" sz="1400" baseline="0" dirty="0" smtClean="0"/>
                    </a:p>
                    <a:p>
                      <a:pPr marL="342900" indent="-342900">
                        <a:buAutoNum type="arabicParenR"/>
                      </a:pPr>
                      <a:r>
                        <a:rPr lang="en-GB" sz="1400" baseline="0" dirty="0" smtClean="0"/>
                        <a:t>Video</a:t>
                      </a:r>
                    </a:p>
                    <a:p>
                      <a:pPr marL="342900" indent="-342900">
                        <a:buAutoNum type="arabicParenR"/>
                      </a:pPr>
                      <a:endParaRPr lang="en-GB" sz="1400" baseline="0" dirty="0" smtClean="0"/>
                    </a:p>
                    <a:p>
                      <a:pPr marL="342900" indent="-342900">
                        <a:buAutoNum type="arabicParenR"/>
                      </a:pPr>
                      <a:r>
                        <a:rPr lang="en-GB" sz="1400" baseline="0" dirty="0" smtClean="0"/>
                        <a:t>Pic/chart</a:t>
                      </a:r>
                    </a:p>
                    <a:p>
                      <a:pPr marL="342900" indent="-342900">
                        <a:buAutoNum type="arabicParenR"/>
                      </a:pPr>
                      <a:endParaRPr lang="en-GB" sz="1400" baseline="0" dirty="0" smtClean="0"/>
                    </a:p>
                    <a:p>
                      <a:pPr marL="342900" indent="-342900">
                        <a:buAutoNum type="arabicParenR"/>
                      </a:pPr>
                      <a:r>
                        <a:rPr lang="en-GB" sz="1400" baseline="0" dirty="0" smtClean="0"/>
                        <a:t>text</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The learner:</a:t>
                      </a:r>
                    </a:p>
                    <a:p>
                      <a:endParaRPr lang="en-GB" sz="1400" dirty="0" smtClean="0"/>
                    </a:p>
                    <a:p>
                      <a:pPr marL="285750" indent="-285750">
                        <a:buFontTx/>
                        <a:buChar char="-"/>
                      </a:pPr>
                      <a:r>
                        <a:rPr lang="en-GB" sz="1400" dirty="0" smtClean="0"/>
                        <a:t>Listens</a:t>
                      </a:r>
                    </a:p>
                    <a:p>
                      <a:pPr marL="285750" indent="-285750">
                        <a:buFontTx/>
                        <a:buChar char="-"/>
                      </a:pPr>
                      <a:r>
                        <a:rPr lang="en-GB" sz="1400" dirty="0" smtClean="0"/>
                        <a:t>Watches</a:t>
                      </a:r>
                    </a:p>
                    <a:p>
                      <a:pPr marL="285750" indent="-285750">
                        <a:buFontTx/>
                        <a:buChar char="-"/>
                      </a:pPr>
                      <a:r>
                        <a:rPr lang="en-GB" sz="1400" dirty="0" smtClean="0"/>
                        <a:t>questions</a:t>
                      </a:r>
                    </a:p>
                    <a:p>
                      <a:pPr marL="285750" indent="-285750">
                        <a:buFontTx/>
                        <a:buChar char="-"/>
                      </a:pPr>
                      <a:r>
                        <a:rPr lang="en-GB" sz="1400" dirty="0" smtClean="0"/>
                        <a:t>Observes</a:t>
                      </a:r>
                    </a:p>
                    <a:p>
                      <a:pPr marL="285750" indent="-285750">
                        <a:buFontTx/>
                        <a:buChar char="-"/>
                      </a:pPr>
                      <a:r>
                        <a:rPr lang="en-GB" sz="1400" dirty="0" smtClean="0"/>
                        <a:t>Reflects</a:t>
                      </a:r>
                    </a:p>
                    <a:p>
                      <a:pPr marL="285750" indent="-285750">
                        <a:buFontTx/>
                        <a:buChar char="-"/>
                      </a:pPr>
                      <a:r>
                        <a:rPr lang="en-GB" sz="1400" dirty="0" smtClean="0"/>
                        <a:t>Answers</a:t>
                      </a:r>
                    </a:p>
                    <a:p>
                      <a:pPr marL="285750" indent="-285750">
                        <a:buFontTx/>
                        <a:buChar char="-"/>
                      </a:pPr>
                      <a:r>
                        <a:rPr lang="en-GB" sz="1400" dirty="0" smtClean="0"/>
                        <a:t>Explains</a:t>
                      </a:r>
                    </a:p>
                    <a:p>
                      <a:pPr marL="285750" indent="-285750">
                        <a:buFontTx/>
                        <a:buChar char="-"/>
                      </a:pPr>
                      <a:r>
                        <a:rPr lang="en-GB" sz="1400" dirty="0" smtClean="0"/>
                        <a:t>Reads</a:t>
                      </a:r>
                    </a:p>
                    <a:p>
                      <a:pPr marL="285750" indent="-285750">
                        <a:buFontTx/>
                        <a:buChar char="-"/>
                      </a:pPr>
                      <a:r>
                        <a:rPr lang="en-GB" sz="1400" dirty="0" smtClean="0"/>
                        <a:t>Discusses</a:t>
                      </a:r>
                    </a:p>
                    <a:p>
                      <a:pPr marL="285750" indent="-285750">
                        <a:buFontTx/>
                        <a:buChar char="-"/>
                      </a:pPr>
                      <a:r>
                        <a:rPr lang="en-GB" sz="1400" dirty="0" smtClean="0"/>
                        <a:t>Shows</a:t>
                      </a:r>
                    </a:p>
                    <a:p>
                      <a:pPr marL="285750" indent="-285750">
                        <a:buFontTx/>
                        <a:buChar char="-"/>
                      </a:pPr>
                      <a:r>
                        <a:rPr lang="en-GB" sz="1400" dirty="0" smtClean="0"/>
                        <a:t>Uses</a:t>
                      </a:r>
                    </a:p>
                    <a:p>
                      <a:pPr marL="285750" indent="-285750">
                        <a:buFontTx/>
                        <a:buChar char="-"/>
                      </a:pPr>
                      <a:r>
                        <a:rPr lang="en-GB" sz="1400" dirty="0" smtClean="0"/>
                        <a:t>Enquires</a:t>
                      </a:r>
                    </a:p>
                    <a:p>
                      <a:pPr marL="285750" indent="-285750">
                        <a:buFontTx/>
                        <a:buChar char="-"/>
                      </a:pP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79471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667"/>
            <a:ext cx="7886700" cy="987157"/>
          </a:xfrm>
        </p:spPr>
        <p:txBody>
          <a:bodyPr>
            <a:normAutofit fontScale="90000"/>
          </a:bodyPr>
          <a:lstStyle/>
          <a:p>
            <a:pPr algn="ctr"/>
            <a:r>
              <a:rPr lang="en-IN" dirty="0" smtClean="0"/>
              <a:t>Constructivist Lesson Plan</a:t>
            </a:r>
            <a:br>
              <a:rPr lang="en-IN" dirty="0" smtClean="0"/>
            </a:br>
            <a:r>
              <a:rPr lang="en-IN" dirty="0" smtClean="0"/>
              <a:t>4C</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6714381"/>
              </p:ext>
            </p:extLst>
          </p:nvPr>
        </p:nvGraphicFramePr>
        <p:xfrm>
          <a:off x="1" y="2028016"/>
          <a:ext cx="9036495" cy="4650510"/>
        </p:xfrm>
        <a:graphic>
          <a:graphicData uri="http://schemas.openxmlformats.org/drawingml/2006/table">
            <a:tbl>
              <a:tblPr firstRow="1" bandRow="1">
                <a:tableStyleId>{1FECB4D8-DB02-4DC6-A0A2-4F2EBAE1DC90}</a:tableStyleId>
              </a:tblPr>
              <a:tblGrid>
                <a:gridCol w="384864"/>
                <a:gridCol w="1511651"/>
                <a:gridCol w="2720974"/>
                <a:gridCol w="2370860"/>
                <a:gridCol w="2048146"/>
              </a:tblGrid>
              <a:tr h="1451433">
                <a:tc>
                  <a:txBody>
                    <a:bodyPr/>
                    <a:lstStyle/>
                    <a:p>
                      <a:endParaRPr lang="en-IN"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Lesson transition</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Teacher Mediation</a:t>
                      </a:r>
                    </a:p>
                    <a:p>
                      <a:endParaRPr lang="en-GB" sz="1800" dirty="0" smtClean="0"/>
                    </a:p>
                    <a:p>
                      <a:r>
                        <a:rPr lang="en-IN" sz="1600" dirty="0" smtClean="0"/>
                        <a:t> (Teacher mediation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Resource Mediation </a:t>
                      </a:r>
                    </a:p>
                    <a:p>
                      <a:endParaRPr lang="en-GB" sz="1800" dirty="0" smtClean="0"/>
                    </a:p>
                    <a:p>
                      <a:r>
                        <a:rPr lang="en-GB" sz="1600" dirty="0" smtClean="0"/>
                        <a:t>(Resource mediation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Learner motivation &amp;</a:t>
                      </a:r>
                      <a:r>
                        <a:rPr lang="en-GB" sz="1600" baseline="0" dirty="0" smtClean="0"/>
                        <a:t> Cognition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077">
                <a:tc>
                  <a:txBody>
                    <a:bodyPr/>
                    <a:lstStyle/>
                    <a:p>
                      <a:r>
                        <a:rPr lang="en-GB" sz="2000" dirty="0" smtClean="0"/>
                        <a:t>2</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Construct </a:t>
                      </a:r>
                      <a:endParaRPr lang="en-IN" sz="2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endParaRPr lang="en-GB" sz="1400" dirty="0" smtClean="0"/>
                    </a:p>
                    <a:p>
                      <a:pPr marL="342900" indent="-342900">
                        <a:buAutoNum type="arabicParenR"/>
                      </a:pPr>
                      <a:r>
                        <a:rPr lang="en-GB" sz="1400" dirty="0" smtClean="0"/>
                        <a:t>Brief/explain/</a:t>
                      </a:r>
                    </a:p>
                    <a:p>
                      <a:pPr marL="342900" indent="-342900">
                        <a:buAutoNum type="arabicParenR"/>
                      </a:pPr>
                      <a:endParaRPr lang="en-GB" sz="1400" dirty="0" smtClean="0"/>
                    </a:p>
                    <a:p>
                      <a:pPr marL="342900" indent="-342900">
                        <a:buAutoNum type="arabicParenR"/>
                      </a:pPr>
                      <a:r>
                        <a:rPr lang="en-GB" sz="1400" dirty="0" smtClean="0"/>
                        <a:t>Answer/clarify/define/direct</a:t>
                      </a:r>
                    </a:p>
                    <a:p>
                      <a:pPr marL="342900" indent="-342900">
                        <a:buAutoNum type="arabicParenR"/>
                      </a:pPr>
                      <a:endParaRPr lang="en-GB" sz="1400" dirty="0" smtClean="0"/>
                    </a:p>
                    <a:p>
                      <a:pPr marL="342900" indent="-342900">
                        <a:buAutoNum type="arabicParenR"/>
                      </a:pPr>
                      <a:r>
                        <a:rPr lang="en-GB" sz="1400" dirty="0" smtClean="0"/>
                        <a:t>Prompting</a:t>
                      </a:r>
                      <a:r>
                        <a:rPr lang="en-GB" sz="1400" baseline="0" dirty="0" smtClean="0"/>
                        <a:t> questions/hints/</a:t>
                      </a:r>
                      <a:r>
                        <a:rPr lang="en-GB" sz="1400" baseline="0" dirty="0" err="1" smtClean="0"/>
                        <a:t>approaval</a:t>
                      </a:r>
                      <a:r>
                        <a:rPr lang="en-GB" sz="1400" baseline="0" dirty="0" smtClean="0"/>
                        <a:t>/no</a:t>
                      </a:r>
                    </a:p>
                    <a:p>
                      <a:pPr marL="342900" indent="-342900">
                        <a:buAutoNum type="arabicParenR"/>
                      </a:pPr>
                      <a:endParaRPr lang="en-GB" sz="1400" baseline="0" dirty="0" smtClean="0"/>
                    </a:p>
                    <a:p>
                      <a:pPr marL="342900" indent="-342900">
                        <a:buAutoNum type="arabicParenR"/>
                      </a:pPr>
                      <a:r>
                        <a:rPr lang="en-GB" sz="1400" baseline="0" dirty="0" smtClean="0"/>
                        <a:t>Watch/see/check</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arenR"/>
                      </a:pPr>
                      <a:r>
                        <a:rPr lang="en-GB" sz="1400" baseline="0" dirty="0" smtClean="0"/>
                        <a:t>Working model/outing</a:t>
                      </a:r>
                    </a:p>
                    <a:p>
                      <a:pPr marL="342900" indent="-342900">
                        <a:buAutoNum type="arabicParenR"/>
                      </a:pPr>
                      <a:endParaRPr lang="en-GB" sz="1400" baseline="0" dirty="0" smtClean="0"/>
                    </a:p>
                    <a:p>
                      <a:pPr marL="342900" indent="-342900">
                        <a:buAutoNum type="arabicParenR"/>
                      </a:pPr>
                      <a:r>
                        <a:rPr lang="en-GB" sz="1400" baseline="0" dirty="0" smtClean="0"/>
                        <a:t>Static model/specimen</a:t>
                      </a:r>
                    </a:p>
                    <a:p>
                      <a:pPr marL="342900" indent="-342900">
                        <a:buAutoNum type="arabicParenR"/>
                      </a:pPr>
                      <a:endParaRPr lang="en-GB" sz="1400" baseline="0" dirty="0" smtClean="0"/>
                    </a:p>
                    <a:p>
                      <a:pPr marL="342900" indent="-342900">
                        <a:buAutoNum type="arabicParenR"/>
                      </a:pPr>
                      <a:r>
                        <a:rPr lang="en-GB" sz="1400" baseline="0" dirty="0" smtClean="0"/>
                        <a:t>Video</a:t>
                      </a:r>
                    </a:p>
                    <a:p>
                      <a:pPr marL="342900" indent="-342900">
                        <a:buAutoNum type="arabicParenR"/>
                      </a:pPr>
                      <a:endParaRPr lang="en-GB" sz="1400" baseline="0" dirty="0" smtClean="0"/>
                    </a:p>
                    <a:p>
                      <a:pPr marL="342900" indent="-342900">
                        <a:buAutoNum type="arabicParenR"/>
                      </a:pPr>
                      <a:r>
                        <a:rPr lang="en-GB" sz="1400" baseline="0" dirty="0" smtClean="0"/>
                        <a:t>Pic/chart</a:t>
                      </a:r>
                    </a:p>
                    <a:p>
                      <a:pPr marL="342900" indent="-342900">
                        <a:buAutoNum type="arabicParenR"/>
                      </a:pPr>
                      <a:endParaRPr lang="en-GB" sz="1400" baseline="0" dirty="0" smtClean="0"/>
                    </a:p>
                    <a:p>
                      <a:pPr marL="342900" indent="-342900">
                        <a:buAutoNum type="arabicParenR"/>
                      </a:pPr>
                      <a:r>
                        <a:rPr lang="en-GB" sz="1400" baseline="0" dirty="0" smtClean="0"/>
                        <a:t>text</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The learner:</a:t>
                      </a:r>
                    </a:p>
                    <a:p>
                      <a:endParaRPr lang="en-GB" sz="1400" dirty="0" smtClean="0"/>
                    </a:p>
                    <a:p>
                      <a:pPr marL="285750" indent="-285750">
                        <a:buFontTx/>
                        <a:buChar char="-"/>
                      </a:pPr>
                      <a:r>
                        <a:rPr lang="en-GB" sz="1400" dirty="0" smtClean="0"/>
                        <a:t>Reflects</a:t>
                      </a:r>
                    </a:p>
                    <a:p>
                      <a:pPr marL="285750" indent="-285750">
                        <a:buFontTx/>
                        <a:buChar char="-"/>
                      </a:pPr>
                      <a:r>
                        <a:rPr lang="en-GB" sz="1400" dirty="0" smtClean="0"/>
                        <a:t>Analyses</a:t>
                      </a:r>
                      <a:r>
                        <a:rPr lang="en-GB" sz="1400" baseline="0" dirty="0" smtClean="0"/>
                        <a:t> </a:t>
                      </a:r>
                      <a:endParaRPr lang="en-GB" sz="1400" dirty="0" smtClean="0"/>
                    </a:p>
                    <a:p>
                      <a:pPr marL="285750" indent="-285750">
                        <a:buFontTx/>
                        <a:buChar char="-"/>
                      </a:pPr>
                      <a:r>
                        <a:rPr lang="en-GB" sz="1400" dirty="0" smtClean="0"/>
                        <a:t>discusses</a:t>
                      </a:r>
                    </a:p>
                    <a:p>
                      <a:pPr marL="285750" indent="-285750">
                        <a:buFontTx/>
                        <a:buChar char="-"/>
                      </a:pPr>
                      <a:r>
                        <a:rPr lang="en-GB" sz="1400" dirty="0" smtClean="0"/>
                        <a:t>Reads</a:t>
                      </a:r>
                    </a:p>
                    <a:p>
                      <a:pPr marL="285750" indent="-285750">
                        <a:buFontTx/>
                        <a:buChar char="-"/>
                      </a:pPr>
                      <a:r>
                        <a:rPr lang="en-GB" sz="1400" dirty="0" smtClean="0"/>
                        <a:t>Writes</a:t>
                      </a:r>
                    </a:p>
                    <a:p>
                      <a:pPr marL="285750" indent="-285750">
                        <a:buFontTx/>
                        <a:buChar char="-"/>
                      </a:pPr>
                      <a:r>
                        <a:rPr lang="en-GB" sz="1400" dirty="0" smtClean="0"/>
                        <a:t>Makes </a:t>
                      </a:r>
                    </a:p>
                    <a:p>
                      <a:pPr marL="285750" indent="-285750">
                        <a:buFontTx/>
                        <a:buChar char="-"/>
                      </a:pPr>
                      <a:r>
                        <a:rPr lang="en-GB" sz="1400" dirty="0" smtClean="0"/>
                        <a:t>Shows</a:t>
                      </a:r>
                    </a:p>
                    <a:p>
                      <a:pPr marL="285750" indent="-285750">
                        <a:buFontTx/>
                        <a:buChar char="-"/>
                      </a:pPr>
                      <a:r>
                        <a:rPr lang="en-GB" sz="1400" dirty="0" smtClean="0"/>
                        <a:t>Uses</a:t>
                      </a:r>
                    </a:p>
                    <a:p>
                      <a:pPr marL="285750" indent="-285750">
                        <a:buFontTx/>
                        <a:buChar char="-"/>
                      </a:pPr>
                      <a:r>
                        <a:rPr lang="en-GB" sz="1400" dirty="0" smtClean="0"/>
                        <a:t>questions</a:t>
                      </a:r>
                    </a:p>
                    <a:p>
                      <a:pPr marL="285750" indent="-285750">
                        <a:buFontTx/>
                        <a:buChar char="-"/>
                      </a:pPr>
                      <a:r>
                        <a:rPr lang="en-GB" sz="1400" dirty="0" smtClean="0"/>
                        <a:t>Enquires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5631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667"/>
            <a:ext cx="7886700" cy="987157"/>
          </a:xfrm>
        </p:spPr>
        <p:txBody>
          <a:bodyPr>
            <a:normAutofit fontScale="90000"/>
          </a:bodyPr>
          <a:lstStyle/>
          <a:p>
            <a:pPr algn="ctr"/>
            <a:r>
              <a:rPr lang="en-IN" dirty="0" smtClean="0"/>
              <a:t>Constructivist Lesson Plan</a:t>
            </a:r>
            <a:br>
              <a:rPr lang="en-IN" dirty="0" smtClean="0"/>
            </a:br>
            <a:r>
              <a:rPr lang="en-IN" dirty="0" smtClean="0"/>
              <a:t>4C</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1098519"/>
              </p:ext>
            </p:extLst>
          </p:nvPr>
        </p:nvGraphicFramePr>
        <p:xfrm>
          <a:off x="1" y="2028016"/>
          <a:ext cx="9036495" cy="4650510"/>
        </p:xfrm>
        <a:graphic>
          <a:graphicData uri="http://schemas.openxmlformats.org/drawingml/2006/table">
            <a:tbl>
              <a:tblPr firstRow="1" bandRow="1">
                <a:tableStyleId>{1FECB4D8-DB02-4DC6-A0A2-4F2EBAE1DC90}</a:tableStyleId>
              </a:tblPr>
              <a:tblGrid>
                <a:gridCol w="384864"/>
                <a:gridCol w="1511651"/>
                <a:gridCol w="2720974"/>
                <a:gridCol w="2370860"/>
                <a:gridCol w="2048146"/>
              </a:tblGrid>
              <a:tr h="1451433">
                <a:tc>
                  <a:txBody>
                    <a:bodyPr/>
                    <a:lstStyle/>
                    <a:p>
                      <a:endParaRPr lang="en-IN"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Lesson transition</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Teacher Mediation</a:t>
                      </a:r>
                    </a:p>
                    <a:p>
                      <a:endParaRPr lang="en-GB" sz="1800" dirty="0" smtClean="0"/>
                    </a:p>
                    <a:p>
                      <a:r>
                        <a:rPr lang="en-IN" sz="1600" dirty="0" smtClean="0"/>
                        <a:t> (Teacher mediation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Resource Mediation </a:t>
                      </a:r>
                    </a:p>
                    <a:p>
                      <a:endParaRPr lang="en-GB" sz="1800" dirty="0" smtClean="0"/>
                    </a:p>
                    <a:p>
                      <a:r>
                        <a:rPr lang="en-GB" sz="1400" dirty="0" smtClean="0"/>
                        <a:t>(Resource mediation level)</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Learner motivation &amp;</a:t>
                      </a:r>
                      <a:r>
                        <a:rPr lang="en-GB" sz="1600" baseline="0" dirty="0" smtClean="0"/>
                        <a:t> Cognition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077">
                <a:tc>
                  <a:txBody>
                    <a:bodyPr/>
                    <a:lstStyle/>
                    <a:p>
                      <a:r>
                        <a:rPr lang="en-GB" sz="2000" dirty="0" smtClean="0"/>
                        <a:t>3</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Consolidate</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endParaRPr lang="en-GB" sz="1400" dirty="0" smtClean="0"/>
                    </a:p>
                    <a:p>
                      <a:pPr marL="342900" indent="-342900">
                        <a:buAutoNum type="arabicParenR"/>
                      </a:pPr>
                      <a:r>
                        <a:rPr lang="en-GB" sz="1400" dirty="0" smtClean="0"/>
                        <a:t>Brief/explain/</a:t>
                      </a:r>
                    </a:p>
                    <a:p>
                      <a:pPr marL="342900" indent="-342900">
                        <a:buAutoNum type="arabicParenR"/>
                      </a:pPr>
                      <a:endParaRPr lang="en-GB" sz="1400" dirty="0" smtClean="0"/>
                    </a:p>
                    <a:p>
                      <a:pPr marL="342900" indent="-342900">
                        <a:buAutoNum type="arabicParenR"/>
                      </a:pPr>
                      <a:r>
                        <a:rPr lang="en-GB" sz="1400" dirty="0" smtClean="0"/>
                        <a:t>Answer/clarify/define/direct</a:t>
                      </a:r>
                    </a:p>
                    <a:p>
                      <a:pPr marL="342900" indent="-342900">
                        <a:buAutoNum type="arabicParenR"/>
                      </a:pPr>
                      <a:endParaRPr lang="en-GB" sz="1400" dirty="0" smtClean="0"/>
                    </a:p>
                    <a:p>
                      <a:pPr marL="342900" indent="-342900">
                        <a:buAutoNum type="arabicParenR"/>
                      </a:pPr>
                      <a:r>
                        <a:rPr lang="en-GB" sz="1400" dirty="0" smtClean="0"/>
                        <a:t>Prompting</a:t>
                      </a:r>
                      <a:r>
                        <a:rPr lang="en-GB" sz="1400" baseline="0" dirty="0" smtClean="0"/>
                        <a:t> questions/hints/</a:t>
                      </a:r>
                      <a:r>
                        <a:rPr lang="en-GB" sz="1400" baseline="0" dirty="0" err="1" smtClean="0"/>
                        <a:t>approaval</a:t>
                      </a:r>
                      <a:r>
                        <a:rPr lang="en-GB" sz="1400" baseline="0" dirty="0" smtClean="0"/>
                        <a:t>/no</a:t>
                      </a:r>
                    </a:p>
                    <a:p>
                      <a:pPr marL="342900" indent="-342900">
                        <a:buAutoNum type="arabicParenR"/>
                      </a:pPr>
                      <a:endParaRPr lang="en-GB" sz="1400" baseline="0" dirty="0" smtClean="0"/>
                    </a:p>
                    <a:p>
                      <a:pPr marL="342900" indent="-342900">
                        <a:buAutoNum type="arabicParenR"/>
                      </a:pPr>
                      <a:r>
                        <a:rPr lang="en-GB" sz="1400" baseline="0" dirty="0" smtClean="0"/>
                        <a:t>Watch/see/check</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arenR"/>
                      </a:pPr>
                      <a:r>
                        <a:rPr lang="en-GB" sz="1400" baseline="0" dirty="0" smtClean="0"/>
                        <a:t>Working model/outing</a:t>
                      </a:r>
                    </a:p>
                    <a:p>
                      <a:pPr marL="342900" indent="-342900">
                        <a:buAutoNum type="arabicParenR"/>
                      </a:pPr>
                      <a:endParaRPr lang="en-GB" sz="1400" baseline="0" dirty="0" smtClean="0"/>
                    </a:p>
                    <a:p>
                      <a:pPr marL="342900" indent="-342900">
                        <a:buAutoNum type="arabicParenR"/>
                      </a:pPr>
                      <a:r>
                        <a:rPr lang="en-GB" sz="1400" baseline="0" dirty="0" smtClean="0"/>
                        <a:t>Static model/specimen</a:t>
                      </a:r>
                    </a:p>
                    <a:p>
                      <a:pPr marL="342900" indent="-342900">
                        <a:buAutoNum type="arabicParenR"/>
                      </a:pPr>
                      <a:endParaRPr lang="en-GB" sz="1400" baseline="0" dirty="0" smtClean="0"/>
                    </a:p>
                    <a:p>
                      <a:pPr marL="342900" indent="-342900">
                        <a:buAutoNum type="arabicParenR"/>
                      </a:pPr>
                      <a:r>
                        <a:rPr lang="en-GB" sz="1400" baseline="0" dirty="0" smtClean="0"/>
                        <a:t>Video</a:t>
                      </a:r>
                    </a:p>
                    <a:p>
                      <a:pPr marL="342900" indent="-342900">
                        <a:buAutoNum type="arabicParenR"/>
                      </a:pPr>
                      <a:endParaRPr lang="en-GB" sz="1400" baseline="0" dirty="0" smtClean="0"/>
                    </a:p>
                    <a:p>
                      <a:pPr marL="342900" indent="-342900">
                        <a:buAutoNum type="arabicParenR"/>
                      </a:pPr>
                      <a:r>
                        <a:rPr lang="en-GB" sz="1400" baseline="0" dirty="0" smtClean="0"/>
                        <a:t>Pic/chart</a:t>
                      </a:r>
                    </a:p>
                    <a:p>
                      <a:pPr marL="342900" indent="-342900">
                        <a:buAutoNum type="arabicParenR"/>
                      </a:pPr>
                      <a:endParaRPr lang="en-GB" sz="1400" baseline="0" dirty="0" smtClean="0"/>
                    </a:p>
                    <a:p>
                      <a:pPr marL="342900" indent="-342900">
                        <a:buAutoNum type="arabicParenR"/>
                      </a:pPr>
                      <a:r>
                        <a:rPr lang="en-GB" sz="1400" baseline="0" dirty="0" smtClean="0"/>
                        <a:t>text</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The learner:</a:t>
                      </a:r>
                    </a:p>
                    <a:p>
                      <a:endParaRPr lang="en-GB" sz="1400" dirty="0" smtClean="0"/>
                    </a:p>
                    <a:p>
                      <a:pPr marL="285750" indent="-285750">
                        <a:buFontTx/>
                        <a:buChar char="-"/>
                      </a:pPr>
                      <a:r>
                        <a:rPr lang="en-GB" sz="1400" dirty="0" smtClean="0"/>
                        <a:t>Reflects</a:t>
                      </a:r>
                    </a:p>
                    <a:p>
                      <a:pPr marL="285750" indent="-285750">
                        <a:buFontTx/>
                        <a:buChar char="-"/>
                      </a:pPr>
                      <a:r>
                        <a:rPr lang="en-GB" sz="1400" dirty="0" smtClean="0"/>
                        <a:t>Analyses</a:t>
                      </a:r>
                      <a:r>
                        <a:rPr lang="en-GB" sz="1400" baseline="0" dirty="0" smtClean="0"/>
                        <a:t> </a:t>
                      </a:r>
                      <a:endParaRPr lang="en-GB" sz="1400" dirty="0" smtClean="0"/>
                    </a:p>
                    <a:p>
                      <a:pPr marL="285750" indent="-285750">
                        <a:buFontTx/>
                        <a:buChar char="-"/>
                      </a:pPr>
                      <a:r>
                        <a:rPr lang="en-GB" sz="1400" dirty="0" smtClean="0"/>
                        <a:t>discusses</a:t>
                      </a:r>
                    </a:p>
                    <a:p>
                      <a:pPr marL="285750" indent="-285750">
                        <a:buFontTx/>
                        <a:buChar char="-"/>
                      </a:pPr>
                      <a:r>
                        <a:rPr lang="en-GB" sz="1400" dirty="0" smtClean="0"/>
                        <a:t>infers</a:t>
                      </a:r>
                    </a:p>
                    <a:p>
                      <a:pPr marL="285750" indent="-285750">
                        <a:buFontTx/>
                        <a:buChar char="-"/>
                      </a:pPr>
                      <a:r>
                        <a:rPr lang="en-GB" sz="1400" dirty="0" smtClean="0"/>
                        <a:t>summarises</a:t>
                      </a:r>
                    </a:p>
                    <a:p>
                      <a:pPr marL="285750" indent="-285750">
                        <a:buFontTx/>
                        <a:buChar char="-"/>
                      </a:pPr>
                      <a:r>
                        <a:rPr lang="en-GB" sz="1400" dirty="0" smtClean="0"/>
                        <a:t>Relates </a:t>
                      </a:r>
                    </a:p>
                    <a:p>
                      <a:pPr marL="285750" indent="-285750">
                        <a:buFontTx/>
                        <a:buChar char="-"/>
                      </a:pPr>
                      <a:r>
                        <a:rPr lang="en-GB" sz="1400" dirty="0" smtClean="0"/>
                        <a:t>Reviews </a:t>
                      </a:r>
                    </a:p>
                    <a:p>
                      <a:pPr marL="285750" indent="-285750">
                        <a:buFontTx/>
                        <a:buChar char="-"/>
                      </a:pPr>
                      <a:r>
                        <a:rPr lang="en-GB" sz="1400" dirty="0" smtClean="0"/>
                        <a:t>Applies </a:t>
                      </a:r>
                    </a:p>
                    <a:p>
                      <a:pPr marL="285750" indent="-285750">
                        <a:buFontTx/>
                        <a:buChar char="-"/>
                      </a:pPr>
                      <a:r>
                        <a:rPr lang="en-GB" sz="1400" dirty="0" smtClean="0"/>
                        <a:t>Extends</a:t>
                      </a:r>
                      <a:r>
                        <a:rPr lang="en-GB" sz="1400" baseline="0" dirty="0" smtClean="0"/>
                        <a:t> </a:t>
                      </a:r>
                      <a:endParaRPr lang="en-GB" sz="140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65919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7667"/>
            <a:ext cx="7886700" cy="987157"/>
          </a:xfrm>
        </p:spPr>
        <p:txBody>
          <a:bodyPr>
            <a:normAutofit fontScale="90000"/>
          </a:bodyPr>
          <a:lstStyle/>
          <a:p>
            <a:pPr algn="ctr"/>
            <a:r>
              <a:rPr lang="en-IN" dirty="0" smtClean="0"/>
              <a:t>Constructivist Lesson Plan</a:t>
            </a:r>
            <a:br>
              <a:rPr lang="en-IN" dirty="0" smtClean="0"/>
            </a:br>
            <a:r>
              <a:rPr lang="en-IN" dirty="0" smtClean="0"/>
              <a:t>4C</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07360"/>
              </p:ext>
            </p:extLst>
          </p:nvPr>
        </p:nvGraphicFramePr>
        <p:xfrm>
          <a:off x="1" y="2028016"/>
          <a:ext cx="9036495" cy="4650510"/>
        </p:xfrm>
        <a:graphic>
          <a:graphicData uri="http://schemas.openxmlformats.org/drawingml/2006/table">
            <a:tbl>
              <a:tblPr firstRow="1" bandRow="1">
                <a:tableStyleId>{1FECB4D8-DB02-4DC6-A0A2-4F2EBAE1DC90}</a:tableStyleId>
              </a:tblPr>
              <a:tblGrid>
                <a:gridCol w="384864"/>
                <a:gridCol w="1511651"/>
                <a:gridCol w="2720974"/>
                <a:gridCol w="2370860"/>
                <a:gridCol w="2048146"/>
              </a:tblGrid>
              <a:tr h="1451433">
                <a:tc>
                  <a:txBody>
                    <a:bodyPr/>
                    <a:lstStyle/>
                    <a:p>
                      <a:endParaRPr lang="en-IN"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dirty="0" smtClean="0"/>
                        <a:t>Lesson transition</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Teacher Mediation</a:t>
                      </a:r>
                    </a:p>
                    <a:p>
                      <a:endParaRPr lang="en-GB" sz="1800" dirty="0" smtClean="0"/>
                    </a:p>
                    <a:p>
                      <a:r>
                        <a:rPr lang="en-IN" sz="1600" dirty="0" smtClean="0"/>
                        <a:t> (Teacher mediation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smtClean="0"/>
                        <a:t>Resource Mediation </a:t>
                      </a:r>
                    </a:p>
                    <a:p>
                      <a:endParaRPr lang="en-GB" sz="1800" dirty="0" smtClean="0"/>
                    </a:p>
                    <a:p>
                      <a:r>
                        <a:rPr lang="en-GB" sz="1600" dirty="0" smtClean="0"/>
                        <a:t>(Resource mediation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Learner motivation &amp;</a:t>
                      </a:r>
                      <a:r>
                        <a:rPr lang="en-GB" sz="1600" baseline="0" dirty="0" smtClean="0"/>
                        <a:t> Cognition level</a:t>
                      </a:r>
                      <a:endParaRPr lang="en-IN" sz="16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9077">
                <a:tc>
                  <a:txBody>
                    <a:bodyPr/>
                    <a:lstStyle/>
                    <a:p>
                      <a:r>
                        <a:rPr lang="en-GB" sz="2000" dirty="0" smtClean="0"/>
                        <a:t>4</a:t>
                      </a:r>
                      <a:endParaRPr lang="en-IN" sz="20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Clarify</a:t>
                      </a:r>
                      <a:r>
                        <a:rPr lang="en-GB" sz="2800" baseline="0" dirty="0" smtClean="0"/>
                        <a:t> </a:t>
                      </a:r>
                      <a:endParaRPr lang="en-IN" sz="28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endParaRPr lang="en-GB" sz="1400" dirty="0" smtClean="0"/>
                    </a:p>
                    <a:p>
                      <a:pPr marL="342900" indent="-342900">
                        <a:buAutoNum type="arabicParenR"/>
                      </a:pPr>
                      <a:endParaRPr lang="en-GB" sz="1400" dirty="0" smtClean="0"/>
                    </a:p>
                    <a:p>
                      <a:pPr marL="342900" indent="-342900">
                        <a:buAutoNum type="arabicParenR"/>
                      </a:pPr>
                      <a:r>
                        <a:rPr lang="en-GB" sz="1400" baseline="0" dirty="0" smtClean="0"/>
                        <a:t>questions/hints/approve/no</a:t>
                      </a:r>
                    </a:p>
                    <a:p>
                      <a:pPr marL="342900" indent="-342900">
                        <a:buAutoNum type="arabicParenR"/>
                      </a:pPr>
                      <a:endParaRPr lang="en-GB" sz="1400" baseline="0" dirty="0" smtClean="0"/>
                    </a:p>
                    <a:p>
                      <a:pPr marL="342900" indent="-342900">
                        <a:buAutoNum type="arabicParenR"/>
                      </a:pPr>
                      <a:r>
                        <a:rPr lang="en-GB" sz="1400" baseline="0" dirty="0" smtClean="0"/>
                        <a:t>Watch/see/check</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AutoNum type="arabicParenR"/>
                      </a:pPr>
                      <a:r>
                        <a:rPr lang="en-GB" sz="1400" baseline="0" dirty="0" smtClean="0"/>
                        <a:t>Working model/outing</a:t>
                      </a:r>
                    </a:p>
                    <a:p>
                      <a:pPr marL="342900" indent="-342900">
                        <a:buAutoNum type="arabicParenR"/>
                      </a:pPr>
                      <a:endParaRPr lang="en-GB" sz="1400" baseline="0" dirty="0" smtClean="0"/>
                    </a:p>
                    <a:p>
                      <a:pPr marL="342900" indent="-342900">
                        <a:buAutoNum type="arabicParenR"/>
                      </a:pPr>
                      <a:r>
                        <a:rPr lang="en-GB" sz="1400" baseline="0" dirty="0" smtClean="0"/>
                        <a:t>Static model/specimen</a:t>
                      </a:r>
                    </a:p>
                    <a:p>
                      <a:pPr marL="342900" indent="-342900">
                        <a:buAutoNum type="arabicParenR"/>
                      </a:pPr>
                      <a:endParaRPr lang="en-GB" sz="1400" baseline="0" dirty="0" smtClean="0"/>
                    </a:p>
                    <a:p>
                      <a:pPr marL="342900" indent="-342900">
                        <a:buAutoNum type="arabicParenR"/>
                      </a:pPr>
                      <a:r>
                        <a:rPr lang="en-GB" sz="1400" baseline="0" dirty="0" smtClean="0"/>
                        <a:t>Video</a:t>
                      </a:r>
                    </a:p>
                    <a:p>
                      <a:pPr marL="342900" indent="-342900">
                        <a:buAutoNum type="arabicParenR"/>
                      </a:pPr>
                      <a:endParaRPr lang="en-GB" sz="1400" baseline="0" dirty="0" smtClean="0"/>
                    </a:p>
                    <a:p>
                      <a:pPr marL="342900" indent="-342900">
                        <a:buAutoNum type="arabicParenR"/>
                      </a:pPr>
                      <a:r>
                        <a:rPr lang="en-GB" sz="1400" baseline="0" dirty="0" smtClean="0"/>
                        <a:t>Pic/chart</a:t>
                      </a:r>
                    </a:p>
                    <a:p>
                      <a:pPr marL="342900" indent="-342900">
                        <a:buAutoNum type="arabicParenR"/>
                      </a:pPr>
                      <a:endParaRPr lang="en-GB" sz="1400" baseline="0" dirty="0" smtClean="0"/>
                    </a:p>
                    <a:p>
                      <a:pPr marL="342900" indent="-342900">
                        <a:buAutoNum type="arabicParenR"/>
                      </a:pPr>
                      <a:r>
                        <a:rPr lang="en-GB" sz="1400" baseline="0" dirty="0" smtClean="0"/>
                        <a:t>text</a:t>
                      </a:r>
                      <a:endParaRPr lang="en-IN" sz="1400"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The learner:</a:t>
                      </a:r>
                    </a:p>
                    <a:p>
                      <a:endParaRPr lang="en-GB" sz="1400" dirty="0" smtClean="0"/>
                    </a:p>
                    <a:p>
                      <a:pPr marL="285750" indent="-285750">
                        <a:buFontTx/>
                        <a:buChar char="-"/>
                      </a:pPr>
                      <a:r>
                        <a:rPr lang="en-GB" sz="1400" dirty="0" smtClean="0"/>
                        <a:t>Articulates</a:t>
                      </a:r>
                    </a:p>
                    <a:p>
                      <a:pPr marL="285750" indent="-285750">
                        <a:buFontTx/>
                        <a:buChar char="-"/>
                      </a:pPr>
                      <a:r>
                        <a:rPr lang="en-GB" sz="1400" dirty="0" smtClean="0"/>
                        <a:t>Explains</a:t>
                      </a:r>
                    </a:p>
                    <a:p>
                      <a:pPr marL="285750" indent="-285750">
                        <a:buFontTx/>
                        <a:buChar char="-"/>
                      </a:pPr>
                      <a:r>
                        <a:rPr lang="en-GB" sz="1400" dirty="0" smtClean="0"/>
                        <a:t>States</a:t>
                      </a:r>
                    </a:p>
                    <a:p>
                      <a:pPr marL="285750" indent="-285750">
                        <a:buFontTx/>
                        <a:buChar char="-"/>
                      </a:pPr>
                      <a:r>
                        <a:rPr lang="en-GB" sz="1400" dirty="0" smtClean="0"/>
                        <a:t>Writes</a:t>
                      </a:r>
                    </a:p>
                    <a:p>
                      <a:pPr marL="285750" indent="-285750">
                        <a:buFontTx/>
                        <a:buChar char="-"/>
                      </a:pPr>
                      <a:r>
                        <a:rPr lang="en-GB" sz="1400" dirty="0" smtClean="0"/>
                        <a:t>Answers</a:t>
                      </a:r>
                    </a:p>
                    <a:p>
                      <a:pPr marL="285750" indent="-285750">
                        <a:buFontTx/>
                        <a:buChar char="-"/>
                      </a:pPr>
                      <a:r>
                        <a:rPr lang="en-GB" sz="1400" dirty="0" smtClean="0"/>
                        <a:t>Demonstrates</a:t>
                      </a:r>
                    </a:p>
                    <a:p>
                      <a:pPr marL="285750" indent="-285750">
                        <a:buFontTx/>
                        <a:buChar char="-"/>
                      </a:pPr>
                      <a:r>
                        <a:rPr lang="en-GB" sz="1400" dirty="0" smtClean="0"/>
                        <a:t>Asserts</a:t>
                      </a:r>
                      <a:r>
                        <a:rPr lang="en-GB" sz="1400" baseline="0" dirty="0" smtClean="0"/>
                        <a:t> </a:t>
                      </a:r>
                      <a:endParaRPr lang="en-GB" sz="140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9056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n-IN" b="1" dirty="0" smtClean="0"/>
              <a:t>Remediation for Bridging Learning Gaps of previous Academic year</a:t>
            </a:r>
            <a:endParaRPr lang="en-IN" b="1" dirty="0"/>
          </a:p>
        </p:txBody>
      </p:sp>
      <p:sp>
        <p:nvSpPr>
          <p:cNvPr id="3" name="Content Placeholder 2"/>
          <p:cNvSpPr>
            <a:spLocks noGrp="1"/>
          </p:cNvSpPr>
          <p:nvPr>
            <p:ph idx="1"/>
          </p:nvPr>
        </p:nvSpPr>
        <p:spPr>
          <a:xfrm>
            <a:off x="457200" y="2868326"/>
            <a:ext cx="8229600" cy="3224970"/>
          </a:xfrm>
        </p:spPr>
        <p:txBody>
          <a:bodyPr/>
          <a:lstStyle/>
          <a:p>
            <a:r>
              <a:rPr lang="en-IN" dirty="0" smtClean="0"/>
              <a:t>Gap Analysis (lost out part) of Curriculum taught in Previous session keeping track of competencies &amp; skills</a:t>
            </a:r>
          </a:p>
          <a:p>
            <a:r>
              <a:rPr lang="en-IN" dirty="0" smtClean="0"/>
              <a:t>Formulation of Remedial Plan</a:t>
            </a:r>
          </a:p>
          <a:p>
            <a:r>
              <a:rPr lang="en-IN" dirty="0" smtClean="0"/>
              <a:t>Integration of Lesson Plan in School Time Table.</a:t>
            </a:r>
          </a:p>
          <a:p>
            <a:r>
              <a:rPr lang="en-IN" dirty="0" smtClean="0"/>
              <a:t>Time line for the execution of Remedial Plan.</a:t>
            </a:r>
          </a:p>
          <a:p>
            <a:endParaRPr lang="en-IN" dirty="0" smtClean="0"/>
          </a:p>
          <a:p>
            <a:endParaRPr lang="en-IN" dirty="0"/>
          </a:p>
        </p:txBody>
      </p:sp>
    </p:spTree>
    <p:extLst>
      <p:ext uri="{BB962C8B-B14F-4D97-AF65-F5344CB8AC3E}">
        <p14:creationId xmlns:p14="http://schemas.microsoft.com/office/powerpoint/2010/main" val="12324423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4389120"/>
          </a:xfrm>
        </p:spPr>
        <p:txBody>
          <a:bodyPr>
            <a:normAutofit/>
          </a:bodyPr>
          <a:lstStyle/>
          <a:p>
            <a:pPr marL="0" indent="0">
              <a:buNone/>
            </a:pPr>
            <a:endParaRPr lang="en-IN" sz="7200" b="1" dirty="0" smtClean="0"/>
          </a:p>
          <a:p>
            <a:pPr marL="0" indent="0" algn="ctr">
              <a:buNone/>
            </a:pPr>
            <a:r>
              <a:rPr lang="en-IN" sz="7200" b="1" dirty="0" smtClean="0"/>
              <a:t>School </a:t>
            </a:r>
            <a:r>
              <a:rPr lang="en-IN" sz="7200" b="1" dirty="0"/>
              <a:t>Management</a:t>
            </a:r>
          </a:p>
        </p:txBody>
      </p:sp>
    </p:spTree>
    <p:extLst>
      <p:ext uri="{BB962C8B-B14F-4D97-AF65-F5344CB8AC3E}">
        <p14:creationId xmlns:p14="http://schemas.microsoft.com/office/powerpoint/2010/main" val="3733995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Aspects</a:t>
            </a:r>
            <a:endParaRPr lang="en-US" b="1" dirty="0"/>
          </a:p>
        </p:txBody>
      </p:sp>
      <p:sp>
        <p:nvSpPr>
          <p:cNvPr id="3" name="Content Placeholder 2"/>
          <p:cNvSpPr>
            <a:spLocks noGrp="1"/>
          </p:cNvSpPr>
          <p:nvPr>
            <p:ph idx="1"/>
          </p:nvPr>
        </p:nvSpPr>
        <p:spPr/>
        <p:txBody>
          <a:bodyPr/>
          <a:lstStyle/>
          <a:p>
            <a:r>
              <a:rPr lang="en-US" sz="3600" dirty="0" smtClean="0"/>
              <a:t>Target fixing for teachers </a:t>
            </a:r>
            <a:r>
              <a:rPr lang="en-US" sz="3600" dirty="0" err="1" smtClean="0"/>
              <a:t>vis</a:t>
            </a:r>
            <a:r>
              <a:rPr lang="en-US" sz="3600" dirty="0" smtClean="0"/>
              <a:t>-a-</a:t>
            </a:r>
            <a:r>
              <a:rPr lang="en-US" sz="3600" dirty="0" err="1" smtClean="0"/>
              <a:t>vis</a:t>
            </a:r>
            <a:r>
              <a:rPr lang="en-US" sz="3600" dirty="0" smtClean="0"/>
              <a:t> benchmarks given.</a:t>
            </a:r>
          </a:p>
          <a:p>
            <a:r>
              <a:rPr lang="en-US" sz="3600" dirty="0" smtClean="0"/>
              <a:t>Required TLE/TLM and other enabling conditions for the teachers and the children.</a:t>
            </a:r>
          </a:p>
          <a:p>
            <a:r>
              <a:rPr lang="en-US" sz="3600" dirty="0" smtClean="0"/>
              <a:t>Involvement of all the stake holders in the decision making</a:t>
            </a:r>
          </a:p>
          <a:p>
            <a:pPr marL="0" indent="0">
              <a:buNone/>
            </a:pPr>
            <a:endParaRPr lang="en-US" dirty="0"/>
          </a:p>
        </p:txBody>
      </p:sp>
    </p:spTree>
    <p:extLst>
      <p:ext uri="{BB962C8B-B14F-4D97-AF65-F5344CB8AC3E}">
        <p14:creationId xmlns:p14="http://schemas.microsoft.com/office/powerpoint/2010/main" val="36068773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pPr>
              <a:spcAft>
                <a:spcPts val="600"/>
              </a:spcAft>
            </a:pPr>
            <a:r>
              <a:rPr lang="en-US" b="1" dirty="0"/>
              <a:t>Teachers</a:t>
            </a:r>
            <a:r>
              <a:rPr lang="en-US" dirty="0"/>
              <a:t>:   Subject choices, Time choices ,Specific curricular/extra curricular fields</a:t>
            </a:r>
            <a:r>
              <a:rPr lang="en-US" dirty="0" smtClean="0"/>
              <a:t>.</a:t>
            </a:r>
          </a:p>
          <a:p>
            <a:pPr>
              <a:spcAft>
                <a:spcPts val="600"/>
              </a:spcAft>
            </a:pPr>
            <a:r>
              <a:rPr lang="en-US" b="1" dirty="0" smtClean="0"/>
              <a:t>Parents</a:t>
            </a:r>
            <a:r>
              <a:rPr lang="en-US" dirty="0" smtClean="0"/>
              <a:t>: Choices regarding home work, weaknesses of their wards, behavioral problems of their children, physical/mental problems of their children, problems faced at the school, in the society.</a:t>
            </a:r>
          </a:p>
          <a:p>
            <a:pPr>
              <a:spcAft>
                <a:spcPts val="600"/>
              </a:spcAft>
            </a:pPr>
            <a:r>
              <a:rPr lang="en-US" b="1" dirty="0" smtClean="0"/>
              <a:t>Children</a:t>
            </a:r>
            <a:r>
              <a:rPr lang="en-US" dirty="0" smtClean="0"/>
              <a:t>: Choices about subjects and related fields, input about teachers, uniforms, time table ,quality of text </a:t>
            </a:r>
            <a:r>
              <a:rPr lang="en-US" dirty="0" err="1" smtClean="0"/>
              <a:t>books,requirements</a:t>
            </a:r>
            <a:r>
              <a:rPr lang="en-US" dirty="0" smtClean="0"/>
              <a:t> in the class-room etc.</a:t>
            </a:r>
          </a:p>
          <a:p>
            <a:pPr>
              <a:buNone/>
            </a:pPr>
            <a:endParaRPr lang="en-US" dirty="0"/>
          </a:p>
        </p:txBody>
      </p:sp>
    </p:spTree>
    <p:extLst>
      <p:ext uri="{BB962C8B-B14F-4D97-AF65-F5344CB8AC3E}">
        <p14:creationId xmlns:p14="http://schemas.microsoft.com/office/powerpoint/2010/main" val="39719852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a:t>Arrangement of co-curricular and extra curricular activities.</a:t>
            </a:r>
          </a:p>
          <a:p>
            <a:r>
              <a:rPr lang="en-US" dirty="0"/>
              <a:t>Proper </a:t>
            </a:r>
            <a:r>
              <a:rPr lang="en-US" dirty="0" smtClean="0"/>
              <a:t>utilization </a:t>
            </a:r>
            <a:r>
              <a:rPr lang="en-US" dirty="0"/>
              <a:t>of resources by way of Kits</a:t>
            </a:r>
            <a:r>
              <a:rPr lang="en-US" dirty="0" smtClean="0"/>
              <a:t>, TLE </a:t>
            </a:r>
            <a:r>
              <a:rPr lang="en-US" dirty="0"/>
              <a:t>and TLM </a:t>
            </a:r>
            <a:r>
              <a:rPr lang="en-US" dirty="0" err="1"/>
              <a:t>tems</a:t>
            </a:r>
            <a:r>
              <a:rPr lang="en-US" dirty="0"/>
              <a:t>.</a:t>
            </a:r>
          </a:p>
          <a:p>
            <a:r>
              <a:rPr lang="en-US" dirty="0"/>
              <a:t>Proper arrangements of special focus groups-Girls/SC&amp;ST children/CWSN</a:t>
            </a:r>
            <a:r>
              <a:rPr lang="en-US" dirty="0" smtClean="0"/>
              <a:t>.</a:t>
            </a:r>
          </a:p>
          <a:p>
            <a:r>
              <a:rPr lang="en-US" dirty="0" smtClean="0"/>
              <a:t>Convergence with other organizations for the provisioning of the basic facilities.</a:t>
            </a:r>
          </a:p>
          <a:p>
            <a:r>
              <a:rPr lang="en-US" dirty="0" smtClean="0"/>
              <a:t>Training needs of teachers as per the actual class room problems.</a:t>
            </a:r>
          </a:p>
          <a:p>
            <a:r>
              <a:rPr lang="en-US" dirty="0" smtClean="0"/>
              <a:t>Action Researches/Case studies on poor participation and learning problems.</a:t>
            </a:r>
          </a:p>
          <a:p>
            <a:endParaRPr lang="en-US" dirty="0"/>
          </a:p>
        </p:txBody>
      </p:sp>
    </p:spTree>
    <p:extLst>
      <p:ext uri="{BB962C8B-B14F-4D97-AF65-F5344CB8AC3E}">
        <p14:creationId xmlns:p14="http://schemas.microsoft.com/office/powerpoint/2010/main" val="18108471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r>
              <a:rPr lang="en-US" dirty="0" smtClean="0"/>
              <a:t>Implementation of CCE.</a:t>
            </a:r>
          </a:p>
          <a:p>
            <a:r>
              <a:rPr lang="en-US" dirty="0" smtClean="0"/>
              <a:t>Target for mainstreaming of OOSC with participation from community.</a:t>
            </a:r>
          </a:p>
          <a:p>
            <a:r>
              <a:rPr lang="en-US" dirty="0" smtClean="0"/>
              <a:t>Target for educational attainment of children with respect to development of competencies.</a:t>
            </a:r>
          </a:p>
          <a:p>
            <a:r>
              <a:rPr lang="en-US" dirty="0" smtClean="0"/>
              <a:t>Comparison of educational attainment with other schools, of different years, of different groups, of different sexes, of different communities.</a:t>
            </a:r>
            <a:endParaRPr lang="en-US" dirty="0"/>
          </a:p>
        </p:txBody>
      </p:sp>
    </p:spTree>
    <p:extLst>
      <p:ext uri="{BB962C8B-B14F-4D97-AF65-F5344CB8AC3E}">
        <p14:creationId xmlns:p14="http://schemas.microsoft.com/office/powerpoint/2010/main" val="301418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dirty="0" smtClean="0"/>
              <a:t>Practical Work, Remediation &amp; </a:t>
            </a:r>
            <a:br>
              <a:rPr lang="en-IN" sz="4000" b="1" dirty="0" smtClean="0"/>
            </a:br>
            <a:r>
              <a:rPr lang="en-IN" sz="4000" b="1" dirty="0" smtClean="0"/>
              <a:t>Co-Curricular Activities </a:t>
            </a:r>
            <a:endParaRPr lang="en-IN" sz="4000" b="1" dirty="0"/>
          </a:p>
        </p:txBody>
      </p:sp>
      <p:sp>
        <p:nvSpPr>
          <p:cNvPr id="3" name="Content Placeholder 2"/>
          <p:cNvSpPr>
            <a:spLocks noGrp="1"/>
          </p:cNvSpPr>
          <p:nvPr>
            <p:ph idx="1"/>
          </p:nvPr>
        </p:nvSpPr>
        <p:spPr>
          <a:xfrm>
            <a:off x="251520" y="1888232"/>
            <a:ext cx="8784976" cy="4853136"/>
          </a:xfrm>
        </p:spPr>
        <p:txBody>
          <a:bodyPr>
            <a:normAutofit fontScale="77500" lnSpcReduction="20000"/>
          </a:bodyPr>
          <a:lstStyle/>
          <a:p>
            <a:pPr lvl="0" algn="just"/>
            <a:r>
              <a:rPr lang="en-IN" dirty="0"/>
              <a:t>The practical /Project Work of Secondary &amp; Higher Secondary should also be distributed evenly Unit/Term-Wise. The Practical /Project Work must be a mandatory exercise for the students of Secondary &amp; Higher Secondary Schools and should be countersigned by the Head of the Institution after every Unit/Term Test.</a:t>
            </a:r>
          </a:p>
          <a:p>
            <a:pPr lvl="0" algn="just"/>
            <a:r>
              <a:rPr lang="en-IN" dirty="0"/>
              <a:t>In case it seems that the syllabus transaction targets are missed by any teacher/s, the extra morning and evening classes for the subject/s should be started at once.</a:t>
            </a:r>
          </a:p>
          <a:p>
            <a:pPr lvl="0" algn="just"/>
            <a:r>
              <a:rPr lang="en-IN" dirty="0"/>
              <a:t>Since the sole purpose of teaching learning is to make a student understand and built his/her capacity besides giving skills, therefore the remediation must concurrently run with the class work.  </a:t>
            </a:r>
          </a:p>
          <a:p>
            <a:pPr lvl="0" algn="just"/>
            <a:r>
              <a:rPr lang="en-IN" dirty="0"/>
              <a:t>In case of Potential learners having huge learning gaps, separate Remedial Classes should be started at the beginning of the academic year during mornings or evenings.</a:t>
            </a:r>
          </a:p>
          <a:p>
            <a:pPr lvl="0" algn="just"/>
            <a:r>
              <a:rPr lang="en-IN" dirty="0"/>
              <a:t>Every week, there should be some Co-Curricular activity in the second half of each Saturday like sports, debates, Quiz, Seminars etc., These activities should collate with the curriculum to make the core academics more attractive and joyful.</a:t>
            </a:r>
          </a:p>
          <a:p>
            <a:endParaRPr lang="en-IN" dirty="0"/>
          </a:p>
        </p:txBody>
      </p:sp>
    </p:spTree>
    <p:extLst>
      <p:ext uri="{BB962C8B-B14F-4D97-AF65-F5344CB8AC3E}">
        <p14:creationId xmlns:p14="http://schemas.microsoft.com/office/powerpoint/2010/main" val="1626710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Indicators of Participation</a:t>
            </a:r>
            <a:endParaRPr lang="en-US" b="1" dirty="0"/>
          </a:p>
        </p:txBody>
      </p:sp>
      <p:sp>
        <p:nvSpPr>
          <p:cNvPr id="3" name="Content Placeholder 2"/>
          <p:cNvSpPr>
            <a:spLocks noGrp="1"/>
          </p:cNvSpPr>
          <p:nvPr>
            <p:ph idx="1"/>
          </p:nvPr>
        </p:nvSpPr>
        <p:spPr>
          <a:xfrm>
            <a:off x="457200" y="2352248"/>
            <a:ext cx="8229600" cy="4389120"/>
          </a:xfrm>
        </p:spPr>
        <p:txBody>
          <a:bodyPr/>
          <a:lstStyle/>
          <a:p>
            <a:r>
              <a:rPr lang="en-US" sz="4000" dirty="0" smtClean="0"/>
              <a:t>GER/NER/RETENTION RATE/DO RATE/TRANSITION RATE/REPETITION RATE.</a:t>
            </a:r>
          </a:p>
          <a:p>
            <a:r>
              <a:rPr lang="en-US" sz="4000" dirty="0" smtClean="0"/>
              <a:t>Analysis of examination results.</a:t>
            </a:r>
          </a:p>
          <a:p>
            <a:pPr>
              <a:buNone/>
            </a:pPr>
            <a:endParaRPr lang="en-US" dirty="0"/>
          </a:p>
        </p:txBody>
      </p:sp>
    </p:spTree>
    <p:extLst>
      <p:ext uri="{BB962C8B-B14F-4D97-AF65-F5344CB8AC3E}">
        <p14:creationId xmlns:p14="http://schemas.microsoft.com/office/powerpoint/2010/main" val="39420719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82960"/>
          </a:xfrm>
        </p:spPr>
        <p:txBody>
          <a:bodyPr>
            <a:normAutofit/>
          </a:bodyPr>
          <a:lstStyle/>
          <a:p>
            <a:r>
              <a:rPr lang="en-US" sz="4400" b="1" dirty="0" smtClean="0"/>
              <a:t>HUMAN RESOURCE MANAGEMENT</a:t>
            </a:r>
            <a:endParaRPr lang="en-US" sz="4400" b="1" dirty="0"/>
          </a:p>
        </p:txBody>
      </p:sp>
      <p:sp>
        <p:nvSpPr>
          <p:cNvPr id="3" name="Content Placeholder 2"/>
          <p:cNvSpPr>
            <a:spLocks noGrp="1"/>
          </p:cNvSpPr>
          <p:nvPr>
            <p:ph idx="1"/>
          </p:nvPr>
        </p:nvSpPr>
        <p:spPr/>
        <p:txBody>
          <a:bodyPr>
            <a:normAutofit/>
          </a:bodyPr>
          <a:lstStyle/>
          <a:p>
            <a:r>
              <a:rPr lang="en-US" dirty="0" smtClean="0"/>
              <a:t>Sharing of human resources.</a:t>
            </a:r>
          </a:p>
          <a:p>
            <a:r>
              <a:rPr lang="en-US" dirty="0" smtClean="0"/>
              <a:t>Professional development of teachers.</a:t>
            </a:r>
          </a:p>
          <a:p>
            <a:r>
              <a:rPr lang="en-US" dirty="0" smtClean="0"/>
              <a:t>Match between qualification and specialization with the subjects assigned.</a:t>
            </a:r>
          </a:p>
          <a:p>
            <a:r>
              <a:rPr lang="en-US" dirty="0" smtClean="0"/>
              <a:t>Meetings with teachers for sharing the class room experiences and for spelling out hard spots.</a:t>
            </a:r>
          </a:p>
          <a:p>
            <a:r>
              <a:rPr lang="en-US" dirty="0" smtClean="0"/>
              <a:t>Creation of enabling conditions for the teachers.</a:t>
            </a:r>
          </a:p>
          <a:p>
            <a:endParaRPr lang="en-US" dirty="0"/>
          </a:p>
        </p:txBody>
      </p:sp>
    </p:spTree>
    <p:extLst>
      <p:ext uri="{BB962C8B-B14F-4D97-AF65-F5344CB8AC3E}">
        <p14:creationId xmlns:p14="http://schemas.microsoft.com/office/powerpoint/2010/main" val="31403640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Apportioning of right jobs for the right persons-teacher </a:t>
            </a:r>
          </a:p>
          <a:p>
            <a:r>
              <a:rPr lang="en-US" dirty="0" smtClean="0"/>
              <a:t>Rationalization of different assignments.</a:t>
            </a:r>
          </a:p>
          <a:p>
            <a:endParaRPr lang="en-US" dirty="0" smtClean="0"/>
          </a:p>
          <a:p>
            <a:endParaRPr lang="en-US" dirty="0"/>
          </a:p>
        </p:txBody>
      </p:sp>
    </p:spTree>
    <p:extLst>
      <p:ext uri="{BB962C8B-B14F-4D97-AF65-F5344CB8AC3E}">
        <p14:creationId xmlns:p14="http://schemas.microsoft.com/office/powerpoint/2010/main" val="38397309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Financial Resource Management.</a:t>
            </a:r>
            <a:endParaRPr lang="en-US" b="1" dirty="0"/>
          </a:p>
        </p:txBody>
      </p:sp>
      <p:sp>
        <p:nvSpPr>
          <p:cNvPr id="3" name="Content Placeholder 2"/>
          <p:cNvSpPr>
            <a:spLocks noGrp="1"/>
          </p:cNvSpPr>
          <p:nvPr>
            <p:ph idx="1"/>
          </p:nvPr>
        </p:nvSpPr>
        <p:spPr/>
        <p:txBody>
          <a:bodyPr/>
          <a:lstStyle/>
          <a:p>
            <a:r>
              <a:rPr lang="en-US" dirty="0" smtClean="0"/>
              <a:t>Sources of Financial Resources:</a:t>
            </a:r>
          </a:p>
          <a:p>
            <a:r>
              <a:rPr lang="en-US" dirty="0" smtClean="0"/>
              <a:t>Plan and Non Plan Funds.</a:t>
            </a:r>
          </a:p>
          <a:p>
            <a:r>
              <a:rPr lang="en-US" dirty="0" smtClean="0"/>
              <a:t>Funding pattern of CSS.</a:t>
            </a:r>
          </a:p>
          <a:p>
            <a:r>
              <a:rPr lang="en-US" dirty="0" smtClean="0"/>
              <a:t>Recurring and Non-Recurring grants.</a:t>
            </a:r>
          </a:p>
          <a:p>
            <a:r>
              <a:rPr lang="en-US" dirty="0" smtClean="0"/>
              <a:t>Non recurring grants get spilt over while as recurring grants get lapsed after the year these stand released for.</a:t>
            </a:r>
          </a:p>
          <a:p>
            <a:r>
              <a:rPr lang="en-US" dirty="0" smtClean="0"/>
              <a:t>Utilization of grants as per the specific uses.</a:t>
            </a:r>
            <a:endParaRPr lang="en-US" dirty="0"/>
          </a:p>
        </p:txBody>
      </p:sp>
    </p:spTree>
    <p:extLst>
      <p:ext uri="{BB962C8B-B14F-4D97-AF65-F5344CB8AC3E}">
        <p14:creationId xmlns:p14="http://schemas.microsoft.com/office/powerpoint/2010/main" val="13511218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a:bodyPr>
          <a:lstStyle/>
          <a:p>
            <a:r>
              <a:rPr lang="en-US" dirty="0" smtClean="0"/>
              <a:t>Maintenance of account books:</a:t>
            </a:r>
          </a:p>
          <a:p>
            <a:r>
              <a:rPr lang="en-US" dirty="0" smtClean="0"/>
              <a:t>Central Cash book.</a:t>
            </a:r>
          </a:p>
          <a:p>
            <a:r>
              <a:rPr lang="en-US" dirty="0" smtClean="0"/>
              <a:t>Cash books of different interventions.</a:t>
            </a:r>
          </a:p>
          <a:p>
            <a:r>
              <a:rPr lang="en-US" dirty="0" smtClean="0"/>
              <a:t>Bank reconciliation statements.</a:t>
            </a:r>
          </a:p>
          <a:p>
            <a:r>
              <a:rPr lang="en-US" dirty="0" smtClean="0"/>
              <a:t>Stock book.</a:t>
            </a:r>
          </a:p>
          <a:p>
            <a:r>
              <a:rPr lang="en-US" dirty="0" smtClean="0"/>
              <a:t>Involvement of the community.</a:t>
            </a:r>
          </a:p>
          <a:p>
            <a:r>
              <a:rPr lang="en-US" dirty="0" smtClean="0"/>
              <a:t>Enrolment with respect to MDMP, Books, Scholarships etc.</a:t>
            </a:r>
          </a:p>
          <a:p>
            <a:r>
              <a:rPr lang="en-US" dirty="0" smtClean="0"/>
              <a:t>Physical balance and book balance of MDMP.</a:t>
            </a:r>
          </a:p>
          <a:p>
            <a:endParaRPr lang="en-US" dirty="0"/>
          </a:p>
        </p:txBody>
      </p:sp>
    </p:spTree>
    <p:extLst>
      <p:ext uri="{BB962C8B-B14F-4D97-AF65-F5344CB8AC3E}">
        <p14:creationId xmlns:p14="http://schemas.microsoft.com/office/powerpoint/2010/main" val="1519512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Physical resource Management.</a:t>
            </a:r>
            <a:endParaRPr lang="en-US" b="1" dirty="0"/>
          </a:p>
        </p:txBody>
      </p:sp>
      <p:sp>
        <p:nvSpPr>
          <p:cNvPr id="3" name="Content Placeholder 2"/>
          <p:cNvSpPr>
            <a:spLocks noGrp="1"/>
          </p:cNvSpPr>
          <p:nvPr>
            <p:ph idx="1"/>
          </p:nvPr>
        </p:nvSpPr>
        <p:spPr/>
        <p:txBody>
          <a:bodyPr>
            <a:normAutofit/>
          </a:bodyPr>
          <a:lstStyle/>
          <a:p>
            <a:r>
              <a:rPr lang="en-US" dirty="0" smtClean="0"/>
              <a:t>Campus plan.</a:t>
            </a:r>
          </a:p>
          <a:p>
            <a:r>
              <a:rPr lang="en-US" dirty="0" smtClean="0"/>
              <a:t>Monitoring of Civil Works.</a:t>
            </a:r>
          </a:p>
          <a:p>
            <a:r>
              <a:rPr lang="en-US" dirty="0" smtClean="0"/>
              <a:t>Planned up-gradation of infrastructure.</a:t>
            </a:r>
          </a:p>
          <a:p>
            <a:r>
              <a:rPr lang="en-US" dirty="0" smtClean="0"/>
              <a:t>Asset files/record of available land with updated revenue extracts.</a:t>
            </a:r>
          </a:p>
          <a:p>
            <a:r>
              <a:rPr lang="en-US" dirty="0" smtClean="0"/>
              <a:t> Mutation of school land in the name of the DE.</a:t>
            </a:r>
          </a:p>
          <a:p>
            <a:r>
              <a:rPr lang="en-US" dirty="0" smtClean="0"/>
              <a:t>Boundary determination.</a:t>
            </a:r>
          </a:p>
          <a:p>
            <a:r>
              <a:rPr lang="en-US" dirty="0" smtClean="0"/>
              <a:t>Convergence with different organizations.</a:t>
            </a:r>
          </a:p>
          <a:p>
            <a:endParaRPr lang="en-US" dirty="0"/>
          </a:p>
        </p:txBody>
      </p:sp>
    </p:spTree>
    <p:extLst>
      <p:ext uri="{BB962C8B-B14F-4D97-AF65-F5344CB8AC3E}">
        <p14:creationId xmlns:p14="http://schemas.microsoft.com/office/powerpoint/2010/main" val="41221583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Administrative Management.</a:t>
            </a:r>
            <a:endParaRPr lang="en-US" b="1" dirty="0"/>
          </a:p>
        </p:txBody>
      </p:sp>
      <p:sp>
        <p:nvSpPr>
          <p:cNvPr id="3" name="Content Placeholder 2"/>
          <p:cNvSpPr>
            <a:spLocks noGrp="1"/>
          </p:cNvSpPr>
          <p:nvPr>
            <p:ph idx="1"/>
          </p:nvPr>
        </p:nvSpPr>
        <p:spPr/>
        <p:txBody>
          <a:bodyPr>
            <a:normAutofit fontScale="92500"/>
          </a:bodyPr>
          <a:lstStyle/>
          <a:p>
            <a:r>
              <a:rPr lang="en-US" dirty="0" smtClean="0"/>
              <a:t>Regulation of attendance.</a:t>
            </a:r>
          </a:p>
          <a:p>
            <a:r>
              <a:rPr lang="en-US" dirty="0" smtClean="0"/>
              <a:t>Proper utilization of time.</a:t>
            </a:r>
          </a:p>
          <a:p>
            <a:r>
              <a:rPr lang="en-US" dirty="0" smtClean="0"/>
              <a:t>Maintenance of discipline/order.</a:t>
            </a:r>
          </a:p>
          <a:p>
            <a:r>
              <a:rPr lang="en-US" dirty="0" smtClean="0"/>
              <a:t>Involvement of stake holders in informed decision making.</a:t>
            </a:r>
          </a:p>
          <a:p>
            <a:r>
              <a:rPr lang="en-US" dirty="0" smtClean="0"/>
              <a:t>Linear principle.</a:t>
            </a:r>
          </a:p>
          <a:p>
            <a:r>
              <a:rPr lang="en-US" dirty="0" smtClean="0"/>
              <a:t>Projection of problems in the right perspective.</a:t>
            </a:r>
          </a:p>
          <a:p>
            <a:r>
              <a:rPr lang="en-US" dirty="0" smtClean="0"/>
              <a:t>Conduct of meetings with the parents/stake holders.</a:t>
            </a:r>
          </a:p>
          <a:p>
            <a:r>
              <a:rPr lang="en-US" dirty="0" smtClean="0"/>
              <a:t>Effective implementation of </a:t>
            </a:r>
            <a:r>
              <a:rPr lang="en-US" dirty="0" err="1" smtClean="0"/>
              <a:t>programmes</a:t>
            </a:r>
            <a:r>
              <a:rPr lang="en-US" dirty="0" smtClean="0"/>
              <a:t>/policies/schemes.</a:t>
            </a:r>
          </a:p>
          <a:p>
            <a:r>
              <a:rPr lang="en-US" dirty="0" smtClean="0"/>
              <a:t>Responsiveness to directives.</a:t>
            </a:r>
          </a:p>
          <a:p>
            <a:endParaRPr lang="en-US" dirty="0" smtClean="0"/>
          </a:p>
          <a:p>
            <a:endParaRPr lang="en-US" dirty="0" smtClean="0"/>
          </a:p>
          <a:p>
            <a:endParaRPr lang="en-US" dirty="0"/>
          </a:p>
        </p:txBody>
      </p:sp>
    </p:spTree>
    <p:extLst>
      <p:ext uri="{BB962C8B-B14F-4D97-AF65-F5344CB8AC3E}">
        <p14:creationId xmlns:p14="http://schemas.microsoft.com/office/powerpoint/2010/main" val="24522025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917848"/>
            <a:ext cx="8229600" cy="1143000"/>
          </a:xfrm>
        </p:spPr>
        <p:txBody>
          <a:bodyPr>
            <a:normAutofit fontScale="90000"/>
          </a:bodyPr>
          <a:lstStyle/>
          <a:p>
            <a:r>
              <a:rPr lang="en-IN" b="1" dirty="0" smtClean="0"/>
              <a:t>Accountability/Punctuality</a:t>
            </a:r>
            <a:br>
              <a:rPr lang="en-IN" b="1" dirty="0" smtClean="0"/>
            </a:br>
            <a:r>
              <a:rPr lang="en-IN" b="1" dirty="0" smtClean="0"/>
              <a:t>(Geo-Tagging ,Biometric)</a:t>
            </a:r>
            <a:endParaRPr lang="en-IN" b="1" dirty="0"/>
          </a:p>
        </p:txBody>
      </p:sp>
      <p:sp>
        <p:nvSpPr>
          <p:cNvPr id="3" name="Content Placeholder 2"/>
          <p:cNvSpPr>
            <a:spLocks noGrp="1"/>
          </p:cNvSpPr>
          <p:nvPr>
            <p:ph idx="1"/>
          </p:nvPr>
        </p:nvSpPr>
        <p:spPr>
          <a:xfrm>
            <a:off x="457200" y="2280240"/>
            <a:ext cx="8229600" cy="4389120"/>
          </a:xfrm>
        </p:spPr>
        <p:txBody>
          <a:bodyPr>
            <a:normAutofit lnSpcReduction="10000"/>
          </a:bodyPr>
          <a:lstStyle/>
          <a:p>
            <a:r>
              <a:rPr lang="en-IN" dirty="0" smtClean="0"/>
              <a:t>An initiative of online attendance in schools by teachers.</a:t>
            </a:r>
          </a:p>
          <a:p>
            <a:r>
              <a:rPr lang="en-IN" dirty="0" smtClean="0"/>
              <a:t>Location of teacher in school ,his/physical presence and the school reporting time is tracked.</a:t>
            </a:r>
          </a:p>
          <a:p>
            <a:r>
              <a:rPr lang="en-IN" dirty="0" smtClean="0"/>
              <a:t>The report is automatically generated in DSEK.</a:t>
            </a:r>
          </a:p>
          <a:p>
            <a:r>
              <a:rPr lang="en-IN" dirty="0" smtClean="0"/>
              <a:t>The facility of Feedback SMS  from DSEK to schools is also included.</a:t>
            </a:r>
          </a:p>
          <a:p>
            <a:r>
              <a:rPr lang="en-IN" dirty="0" smtClean="0"/>
              <a:t>The intervention has been piloted in all Districts to begin with. All the schools of the Kashmir Division will be brought under this intervention in a phased manner</a:t>
            </a:r>
          </a:p>
          <a:p>
            <a:endParaRPr lang="en-IN"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96752"/>
            <a:ext cx="8229600" cy="4389120"/>
          </a:xfrm>
        </p:spPr>
        <p:txBody>
          <a:bodyPr/>
          <a:lstStyle/>
          <a:p>
            <a:pPr marL="0" indent="0">
              <a:buNone/>
            </a:pPr>
            <a:endParaRPr lang="en-IN" dirty="0" smtClean="0"/>
          </a:p>
          <a:p>
            <a:pPr marL="0" indent="0">
              <a:buNone/>
            </a:pPr>
            <a:endParaRPr lang="en-IN" dirty="0"/>
          </a:p>
          <a:p>
            <a:pPr marL="0" indent="0">
              <a:buNone/>
            </a:pPr>
            <a:endParaRPr lang="en-IN" dirty="0" smtClean="0"/>
          </a:p>
          <a:p>
            <a:pPr marL="0" indent="0">
              <a:buNone/>
            </a:pPr>
            <a:r>
              <a:rPr lang="en-IN" dirty="0"/>
              <a:t> </a:t>
            </a:r>
            <a:r>
              <a:rPr lang="en-IN" dirty="0" smtClean="0"/>
              <a:t>                         </a:t>
            </a:r>
            <a:r>
              <a:rPr lang="en-IN" sz="6000" b="1" dirty="0" smtClean="0"/>
              <a:t>THANK YOU</a:t>
            </a:r>
            <a:endParaRPr lang="en-IN" sz="6000" b="1" dirty="0"/>
          </a:p>
        </p:txBody>
      </p:sp>
    </p:spTree>
    <p:extLst>
      <p:ext uri="{BB962C8B-B14F-4D97-AF65-F5344CB8AC3E}">
        <p14:creationId xmlns:p14="http://schemas.microsoft.com/office/powerpoint/2010/main" val="3277966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noAutofit/>
          </a:bodyPr>
          <a:lstStyle/>
          <a:p>
            <a:pPr algn="ctr"/>
            <a:r>
              <a:rPr lang="en-IN" sz="3600" b="1" dirty="0" smtClean="0"/>
              <a:t>PTAs, Pace Setting, Knowledge Register Moral Education &amp; Sports Events</a:t>
            </a:r>
            <a:endParaRPr lang="en-IN" sz="3600" b="1" dirty="0"/>
          </a:p>
        </p:txBody>
      </p:sp>
      <p:sp>
        <p:nvSpPr>
          <p:cNvPr id="3" name="Content Placeholder 2"/>
          <p:cNvSpPr>
            <a:spLocks noGrp="1"/>
          </p:cNvSpPr>
          <p:nvPr>
            <p:ph idx="1"/>
          </p:nvPr>
        </p:nvSpPr>
        <p:spPr>
          <a:xfrm>
            <a:off x="107504" y="1484784"/>
            <a:ext cx="8928992" cy="4805888"/>
          </a:xfrm>
        </p:spPr>
        <p:txBody>
          <a:bodyPr>
            <a:noAutofit/>
          </a:bodyPr>
          <a:lstStyle/>
          <a:p>
            <a:pPr lvl="0"/>
            <a:r>
              <a:rPr lang="en-IN" sz="1900" b="1" i="1" dirty="0"/>
              <a:t>Parent Teacher Association (PTA)</a:t>
            </a:r>
            <a:r>
              <a:rPr lang="en-IN" sz="1900" dirty="0"/>
              <a:t> meet must be conducted </a:t>
            </a:r>
            <a:r>
              <a:rPr lang="en-IN" sz="1900" b="1" i="1" dirty="0"/>
              <a:t>once in a month (3</a:t>
            </a:r>
            <a:r>
              <a:rPr lang="en-IN" sz="1900" b="1" i="1" baseline="30000" dirty="0"/>
              <a:t>rd</a:t>
            </a:r>
            <a:r>
              <a:rPr lang="en-IN" sz="1900" b="1" i="1" dirty="0"/>
              <a:t> working day of month)</a:t>
            </a:r>
            <a:r>
              <a:rPr lang="en-IN" sz="1900" dirty="0"/>
              <a:t> to restore public faith in the system and to have a feedback. </a:t>
            </a:r>
            <a:r>
              <a:rPr lang="en-IN" sz="1900" i="1" dirty="0"/>
              <a:t>Same Way VEC/SMC meeting to be conducted monthly.</a:t>
            </a:r>
            <a:endParaRPr lang="en-IN" sz="1900" dirty="0"/>
          </a:p>
          <a:p>
            <a:pPr lvl="0"/>
            <a:r>
              <a:rPr lang="en-IN" sz="1900" dirty="0"/>
              <a:t>After every two months, there should be outing for the students (with due permission from authorities) to have subject related tours to the University Campus, Archaeological sites Industrial areas, historical places, Botanical gardens and Museums, Fish Farms, Wildlife Sanctuaries, Nature study, local places of interest etc., the dates&amp; destinations for which should be notified by the school authorities at the beginning of the session for entire academic session. Further, in order to give exposure to the students, some special visits should be planned to Hospitals, Post Offices, Banks, other establishments and local artisans to capture their working. Also Girl students should be especially made to interact with lady doctors, engineers, artisans, bankers and other officers for their inspiration. </a:t>
            </a:r>
          </a:p>
          <a:p>
            <a:pPr lvl="0"/>
            <a:r>
              <a:rPr lang="en-IN" sz="1900" dirty="0"/>
              <a:t>Eminent Community leaders, Litterateurs, famous persons, experienced local octogenarians/older citizens to be invited to schools for interactions with the children to collect the legacy from them and gain from their experiences of life. The experience shared by them must be recorded in the register to be specifically kept for the purpose under the name of </a:t>
            </a:r>
            <a:r>
              <a:rPr lang="en-IN" sz="1900" i="1" dirty="0"/>
              <a:t>“Knowledge Register</a:t>
            </a:r>
            <a:r>
              <a:rPr lang="en-IN" sz="1900" i="1" dirty="0" smtClean="0"/>
              <a:t>”.</a:t>
            </a:r>
            <a:endParaRPr lang="en-IN" sz="1900" dirty="0"/>
          </a:p>
        </p:txBody>
      </p:sp>
    </p:spTree>
    <p:extLst>
      <p:ext uri="{BB962C8B-B14F-4D97-AF65-F5344CB8AC3E}">
        <p14:creationId xmlns:p14="http://schemas.microsoft.com/office/powerpoint/2010/main" val="2679578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3600" b="1" dirty="0" smtClean="0"/>
              <a:t>PTAs, Pace Setting, Knowledge Register Moral Education &amp; Sports Events</a:t>
            </a:r>
            <a:endParaRPr lang="en-IN" sz="3600" b="1" dirty="0"/>
          </a:p>
        </p:txBody>
      </p:sp>
      <p:sp>
        <p:nvSpPr>
          <p:cNvPr id="3" name="Content Placeholder 2"/>
          <p:cNvSpPr>
            <a:spLocks noGrp="1"/>
          </p:cNvSpPr>
          <p:nvPr>
            <p:ph idx="1"/>
          </p:nvPr>
        </p:nvSpPr>
        <p:spPr>
          <a:xfrm>
            <a:off x="457200" y="1888232"/>
            <a:ext cx="8229600" cy="5069160"/>
          </a:xfrm>
        </p:spPr>
        <p:txBody>
          <a:bodyPr>
            <a:noAutofit/>
          </a:bodyPr>
          <a:lstStyle/>
          <a:p>
            <a:pPr lvl="0">
              <a:spcBef>
                <a:spcPts val="600"/>
              </a:spcBef>
              <a:spcAft>
                <a:spcPts val="600"/>
              </a:spcAft>
            </a:pPr>
            <a:r>
              <a:rPr lang="en-IN" sz="1900" dirty="0" smtClean="0"/>
              <a:t>Attendance of students should be seriously made obligatory to strengthen the school system; if possible, option of Bio-Metric Attendance for students of High &amp; Higher Secondary Schools may be practised. </a:t>
            </a:r>
          </a:p>
          <a:p>
            <a:pPr lvl="0">
              <a:spcBef>
                <a:spcPts val="600"/>
              </a:spcBef>
              <a:spcAft>
                <a:spcPts val="600"/>
              </a:spcAft>
            </a:pPr>
            <a:r>
              <a:rPr lang="en-IN" sz="1900" dirty="0" smtClean="0"/>
              <a:t>Attendance of students for Practical Work in Higher Secondary Schools should be at least done through the Bio-Metric Attendance System with proper arrival and departure time. Marks for the attendance (in practical classes) should be awarded as per the actual attendance.</a:t>
            </a:r>
          </a:p>
          <a:p>
            <a:pPr lvl="0">
              <a:spcBef>
                <a:spcPts val="600"/>
              </a:spcBef>
              <a:spcAft>
                <a:spcPts val="600"/>
              </a:spcAft>
            </a:pPr>
            <a:r>
              <a:rPr lang="en-IN" sz="1900" i="1" dirty="0" smtClean="0"/>
              <a:t>Emphasis on Moral Education: </a:t>
            </a:r>
            <a:r>
              <a:rPr lang="en-IN" sz="1900" dirty="0" smtClean="0"/>
              <a:t> Morning Assemblies to be tapped for imparting Moral Education by means of Stories on Moral Education, participation of Students in different activities reflecting Morals. Also Morals should be taught across curriculum i.e., teaching of Moral Education through Academic subjects and above all Teacher being a role model should reflect Morals so that students catch the reflection.</a:t>
            </a:r>
          </a:p>
          <a:p>
            <a:pPr lvl="0">
              <a:spcBef>
                <a:spcPts val="600"/>
              </a:spcBef>
              <a:spcAft>
                <a:spcPts val="600"/>
              </a:spcAft>
            </a:pPr>
            <a:r>
              <a:rPr lang="en-IN" sz="1900" i="1" dirty="0" smtClean="0"/>
              <a:t>Sports events: </a:t>
            </a:r>
            <a:r>
              <a:rPr lang="en-IN" sz="1900" dirty="0" smtClean="0"/>
              <a:t>The Schools should frame sports activity calendar after due consultation with Department of Youth Service &amp; Sports</a:t>
            </a:r>
          </a:p>
          <a:p>
            <a:endParaRPr lang="en-IN" sz="2000" dirty="0"/>
          </a:p>
        </p:txBody>
      </p:sp>
    </p:spTree>
    <p:extLst>
      <p:ext uri="{BB962C8B-B14F-4D97-AF65-F5344CB8AC3E}">
        <p14:creationId xmlns:p14="http://schemas.microsoft.com/office/powerpoint/2010/main" val="5887079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4.xml><?xml version="1.0" encoding="utf-8"?>
<a:theme xmlns:a="http://schemas.openxmlformats.org/drawingml/2006/main" name="1_Wis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260</TotalTime>
  <Words>4298</Words>
  <Application>Microsoft Office PowerPoint</Application>
  <PresentationFormat>On-screen Show (4:3)</PresentationFormat>
  <Paragraphs>1338</Paragraphs>
  <Slides>78</Slides>
  <Notes>1</Notes>
  <HiddenSlides>0</HiddenSlides>
  <MMClips>0</MMClips>
  <ScaleCrop>false</ScaleCrop>
  <HeadingPairs>
    <vt:vector size="4" baseType="variant">
      <vt:variant>
        <vt:lpstr>Theme</vt:lpstr>
      </vt:variant>
      <vt:variant>
        <vt:i4>5</vt:i4>
      </vt:variant>
      <vt:variant>
        <vt:lpstr>Slide Titles</vt:lpstr>
      </vt:variant>
      <vt:variant>
        <vt:i4>78</vt:i4>
      </vt:variant>
    </vt:vector>
  </HeadingPairs>
  <TitlesOfParts>
    <vt:vector size="83" baseType="lpstr">
      <vt:lpstr>Flow</vt:lpstr>
      <vt:lpstr>Custom Design</vt:lpstr>
      <vt:lpstr>2_Wisp</vt:lpstr>
      <vt:lpstr>1_Wisp</vt:lpstr>
      <vt:lpstr>Wisp</vt:lpstr>
      <vt:lpstr>HOI Training</vt:lpstr>
      <vt:lpstr>Academic Planner</vt:lpstr>
      <vt:lpstr>Some Recommendations</vt:lpstr>
      <vt:lpstr>Assessment Schedule year 2020</vt:lpstr>
      <vt:lpstr>Opportunity Days</vt:lpstr>
      <vt:lpstr>Progress Day/Result day</vt:lpstr>
      <vt:lpstr>Practical Work, Remediation &amp;  Co-Curricular Activities </vt:lpstr>
      <vt:lpstr>PTAs, Pace Setting, Knowledge Register Moral Education &amp; Sports Events</vt:lpstr>
      <vt:lpstr>PTAs, Pace Setting, Knowledge Register Moral Education &amp; Sports Events</vt:lpstr>
      <vt:lpstr>Calendar of Activities</vt:lpstr>
      <vt:lpstr>Suggestive School Clubs</vt:lpstr>
      <vt:lpstr>Suggestive School Clubs</vt:lpstr>
      <vt:lpstr>More Activities</vt:lpstr>
      <vt:lpstr>School of the year</vt:lpstr>
      <vt:lpstr>PowerPoint Presentation</vt:lpstr>
      <vt:lpstr> Online Academic Monitoring &amp; School Tracking system using Google Docs through a network of DRGs, ZRPs and CRPs-Learning Level Assessments (Elementary)</vt:lpstr>
      <vt:lpstr>Online Academic Monitoring &amp; School Tracking system using Google Docs through a network of DRGs, ZRPs and CRPs-Learning Level Assessments (Elementary)</vt:lpstr>
      <vt:lpstr>School Academic Tracker</vt:lpstr>
      <vt:lpstr>School Academic Tracker-Continued</vt:lpstr>
      <vt:lpstr>PowerPoint Presentation</vt:lpstr>
      <vt:lpstr>School Report</vt:lpstr>
      <vt:lpstr>Resource Person wise Report</vt:lpstr>
      <vt:lpstr>Zonal Report</vt:lpstr>
      <vt:lpstr>District/Divisional Report</vt:lpstr>
      <vt:lpstr>Snapshot of District Level Child Performance</vt:lpstr>
      <vt:lpstr>PowerPoint Presentation</vt:lpstr>
      <vt:lpstr>Drinking Water facility</vt:lpstr>
      <vt:lpstr>Toilet Facility</vt:lpstr>
      <vt:lpstr>Beautification of School &amp; Surroundings</vt:lpstr>
      <vt:lpstr>Classroom Environment</vt:lpstr>
      <vt:lpstr>Kitchen Shed</vt:lpstr>
      <vt:lpstr>Ramp facility</vt:lpstr>
      <vt:lpstr>Electricity and Gadgets</vt:lpstr>
      <vt:lpstr>Institutional Planning</vt:lpstr>
      <vt:lpstr>Framework for Institutional Plan</vt:lpstr>
      <vt:lpstr>General Instructions</vt:lpstr>
      <vt:lpstr>School Details</vt:lpstr>
      <vt:lpstr>Instructional Days</vt:lpstr>
      <vt:lpstr>Academic Year Details (Previous Year) </vt:lpstr>
      <vt:lpstr>Academic Year Details (Current Year) </vt:lpstr>
      <vt:lpstr>Human Resource Available (Faculty Profile)</vt:lpstr>
      <vt:lpstr>Formation of Clubs with Member List</vt:lpstr>
      <vt:lpstr>Annual Activities Calendar </vt:lpstr>
      <vt:lpstr> School Infrastructure School Layout (Complete Drawing of School Campus, including Building, Playground etc)</vt:lpstr>
      <vt:lpstr>  Draft Tool for  School Improvement Plan School environment</vt:lpstr>
      <vt:lpstr>Draft Tool for  School Improvement Plan Classroom environment</vt:lpstr>
      <vt:lpstr>PowerPoint Presentation</vt:lpstr>
      <vt:lpstr>PowerPoint Presentation</vt:lpstr>
      <vt:lpstr>PowerPoint Presentation</vt:lpstr>
      <vt:lpstr>PowerPoint Presentation</vt:lpstr>
      <vt:lpstr>Financial Aspects Source/s of Fund/s: (Tick)</vt:lpstr>
      <vt:lpstr>Major Achievements Awards</vt:lpstr>
      <vt:lpstr>Lesson Planning</vt:lpstr>
      <vt:lpstr>4C Lesson Plan</vt:lpstr>
      <vt:lpstr>Constructivist Lesson Plan 5E</vt:lpstr>
      <vt:lpstr>PowerPoint Presentation</vt:lpstr>
      <vt:lpstr>PowerPoint Presentation</vt:lpstr>
      <vt:lpstr>PowerPoint Presentation</vt:lpstr>
      <vt:lpstr>PowerPoint Presentation</vt:lpstr>
      <vt:lpstr>Constructivist Lesson Plan 4C</vt:lpstr>
      <vt:lpstr>Constructivist Lesson Plan 4C</vt:lpstr>
      <vt:lpstr>Constructivist Lesson Plan 4C</vt:lpstr>
      <vt:lpstr>Constructivist Lesson Plan 4C</vt:lpstr>
      <vt:lpstr>Remediation for Bridging Learning Gaps of previous Academic year</vt:lpstr>
      <vt:lpstr>PowerPoint Presentation</vt:lpstr>
      <vt:lpstr>Aspects</vt:lpstr>
      <vt:lpstr>Contd.</vt:lpstr>
      <vt:lpstr>Contd.</vt:lpstr>
      <vt:lpstr>Contd.</vt:lpstr>
      <vt:lpstr>Indicators of Participation</vt:lpstr>
      <vt:lpstr>HUMAN RESOURCE MANAGEMENT</vt:lpstr>
      <vt:lpstr>Contd.</vt:lpstr>
      <vt:lpstr>Financial Resource Management.</vt:lpstr>
      <vt:lpstr>Contd.</vt:lpstr>
      <vt:lpstr>Physical resource Management.</vt:lpstr>
      <vt:lpstr>Administrative Management.</vt:lpstr>
      <vt:lpstr>Accountability/Punctuality (Geo-Tagging ,Biometric)</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Planner</dc:title>
  <dc:creator>Ruheed Gul</dc:creator>
  <cp:lastModifiedBy>Haziq</cp:lastModifiedBy>
  <cp:revision>91</cp:revision>
  <dcterms:created xsi:type="dcterms:W3CDTF">2020-02-02T14:06:31Z</dcterms:created>
  <dcterms:modified xsi:type="dcterms:W3CDTF">2019-09-24T06:10:20Z</dcterms:modified>
</cp:coreProperties>
</file>